
<file path=[Content_Types].xml><?xml version="1.0" encoding="utf-8"?>
<Types xmlns="http://schemas.openxmlformats.org/package/2006/content-types">
  <Default Extension="jpeg" ContentType="image/jpeg"/>
  <Default Extension="jpg" ContentType="image/jpeg"/>
  <Default Extension="jpg&amp;ehk=yIPoYdpiTbyGeor"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8"/>
  </p:notesMasterIdLst>
  <p:handoutMasterIdLst>
    <p:handoutMasterId r:id="rId29"/>
  </p:handoutMasterIdLst>
  <p:sldIdLst>
    <p:sldId id="257" r:id="rId5"/>
    <p:sldId id="263" r:id="rId6"/>
    <p:sldId id="389" r:id="rId7"/>
    <p:sldId id="317" r:id="rId8"/>
    <p:sldId id="526" r:id="rId9"/>
    <p:sldId id="343" r:id="rId10"/>
    <p:sldId id="272" r:id="rId11"/>
    <p:sldId id="532" r:id="rId12"/>
    <p:sldId id="536" r:id="rId13"/>
    <p:sldId id="524" r:id="rId14"/>
    <p:sldId id="491" r:id="rId15"/>
    <p:sldId id="528" r:id="rId16"/>
    <p:sldId id="530" r:id="rId17"/>
    <p:sldId id="529" r:id="rId18"/>
    <p:sldId id="479" r:id="rId19"/>
    <p:sldId id="531" r:id="rId20"/>
    <p:sldId id="538" r:id="rId21"/>
    <p:sldId id="521" r:id="rId22"/>
    <p:sldId id="456" r:id="rId23"/>
    <p:sldId id="391" r:id="rId24"/>
    <p:sldId id="261" r:id="rId25"/>
    <p:sldId id="537" r:id="rId26"/>
    <p:sldId id="5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E2DE4A-AFC5-429D-A5AD-E165BA352FBE}">
          <p14:sldIdLst>
            <p14:sldId id="257"/>
            <p14:sldId id="263"/>
          </p14:sldIdLst>
        </p14:section>
        <p14:section name="Default Section" id="{F3D81E42-1B73-4336-9463-0C1717420845}">
          <p14:sldIdLst/>
        </p14:section>
        <p14:section name="Introduction" id="{65DBFCC9-42A1-402F-9C4B-EF168E597829}">
          <p14:sldIdLst>
            <p14:sldId id="389"/>
            <p14:sldId id="317"/>
            <p14:sldId id="526"/>
            <p14:sldId id="343"/>
            <p14:sldId id="272"/>
            <p14:sldId id="532"/>
            <p14:sldId id="536"/>
            <p14:sldId id="524"/>
            <p14:sldId id="491"/>
            <p14:sldId id="528"/>
            <p14:sldId id="530"/>
            <p14:sldId id="529"/>
            <p14:sldId id="479"/>
            <p14:sldId id="531"/>
            <p14:sldId id="538"/>
            <p14:sldId id="521"/>
            <p14:sldId id="456"/>
            <p14:sldId id="391"/>
            <p14:sldId id="261"/>
            <p14:sldId id="537"/>
            <p14:sldId id="539"/>
          </p14:sldIdLst>
        </p14:section>
      </p14:sectionLst>
    </p:ex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5FF"/>
    <a:srgbClr val="CCE8DA"/>
    <a:srgbClr val="37335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01932-0977-4C6E-A2D7-8FE3501F6B30}" v="500" dt="2022-05-09T20:57:00.049"/>
    <p1510:client id="{34C276CF-99A3-4E3B-94D2-CC4B5365C179}" v="1" dt="2022-05-19T08:09:33.076"/>
    <p1510:client id="{6659317C-BC26-44DE-A8FD-627A9A37EE5A}" v="4" dt="2022-05-09T15:56:39.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72720" autoAdjust="0"/>
  </p:normalViewPr>
  <p:slideViewPr>
    <p:cSldViewPr snapToGrid="0">
      <p:cViewPr varScale="1">
        <p:scale>
          <a:sx n="83" d="100"/>
          <a:sy n="83" d="100"/>
        </p:scale>
        <p:origin x="1674" y="7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corinnecooley\Documents\bia2021data%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0166772\AppData\Local\Box\Box%20Edit\Documents\gpy5my6Y9022AwM1Kf6Y1w==\Copy%20of%20Backs%20in%20ACTion%20Feedback%205-201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US"/>
              <a:t>Pain Acceptance Changes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0.15770734781979368"/>
          <c:y val="0.16526554595366921"/>
          <c:w val="0.80811504743055729"/>
          <c:h val="0.72670726688909593"/>
        </c:manualLayout>
      </c:layout>
      <c:lineChart>
        <c:grouping val="standard"/>
        <c:varyColors val="0"/>
        <c:ser>
          <c:idx val="0"/>
          <c:order val="0"/>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errBars>
            <c:errDir val="y"/>
            <c:errBarType val="both"/>
            <c:errValType val="cust"/>
            <c:noEndCap val="0"/>
            <c:plus>
              <c:numRef>
                <c:f>'BIA data set 2021'!$O$71</c:f>
                <c:numCache>
                  <c:formatCode>General</c:formatCode>
                  <c:ptCount val="1"/>
                  <c:pt idx="0">
                    <c:v>10.451115081732327</c:v>
                  </c:pt>
                </c:numCache>
              </c:numRef>
            </c:plus>
            <c:minus>
              <c:numRef>
                <c:f>'BIA data set 2021'!$P$71</c:f>
                <c:numCache>
                  <c:formatCode>General</c:formatCode>
                  <c:ptCount val="1"/>
                  <c:pt idx="0">
                    <c:v>13.649412134333962</c:v>
                  </c:pt>
                </c:numCache>
              </c:numRef>
            </c:minus>
            <c:spPr>
              <a:noFill/>
              <a:ln w="9525">
                <a:solidFill>
                  <a:schemeClr val="dk1">
                    <a:lumMod val="65000"/>
                    <a:lumOff val="35000"/>
                  </a:schemeClr>
                </a:solidFill>
              </a:ln>
              <a:effectLst/>
            </c:spPr>
          </c:errBars>
          <c:cat>
            <c:strRef>
              <c:f>'BIA data set 2021'!$N$72:$O$72</c:f>
              <c:strCache>
                <c:ptCount val="2"/>
                <c:pt idx="0">
                  <c:v>Pre</c:v>
                </c:pt>
                <c:pt idx="1">
                  <c:v>Post</c:v>
                </c:pt>
              </c:strCache>
            </c:strRef>
          </c:cat>
          <c:val>
            <c:numRef>
              <c:f>'BIA data set 2021'!$P$70:$Q$70</c:f>
              <c:numCache>
                <c:formatCode>0.0</c:formatCode>
                <c:ptCount val="2"/>
                <c:pt idx="0">
                  <c:v>64.625</c:v>
                </c:pt>
                <c:pt idx="1">
                  <c:v>84.71875</c:v>
                </c:pt>
              </c:numCache>
            </c:numRef>
          </c:val>
          <c:smooth val="0"/>
          <c:extLst>
            <c:ext xmlns:c16="http://schemas.microsoft.com/office/drawing/2014/chart" uri="{C3380CC4-5D6E-409C-BE32-E72D297353CC}">
              <c16:uniqueId val="{00000000-7926-1E4B-AF5D-D289542A1A75}"/>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73079744"/>
        <c:axId val="1518120160"/>
      </c:lineChart>
      <c:catAx>
        <c:axId val="157307974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518120160"/>
        <c:crosses val="autoZero"/>
        <c:auto val="1"/>
        <c:lblAlgn val="ctr"/>
        <c:lblOffset val="100"/>
        <c:noMultiLvlLbl val="0"/>
      </c:catAx>
      <c:valAx>
        <c:axId val="1518120160"/>
        <c:scaling>
          <c:orientation val="minMax"/>
          <c:max val="120"/>
          <c:min val="40"/>
        </c:scaling>
        <c:delete val="0"/>
        <c:axPos val="l"/>
        <c:majorGridlines>
          <c:spPr>
            <a:ln>
              <a:solidFill>
                <a:schemeClr val="dk1">
                  <a:lumMod val="15000"/>
                  <a:lumOff val="85000"/>
                </a:schemeClr>
              </a:solidFill>
            </a:ln>
            <a:effectLst/>
          </c:spPr>
        </c:majorGridlines>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n-US"/>
                  <a:t>CPAQ score</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57307974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Feedback Backs in Action</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f>Combined!$C$1:$F$1</c:f>
              <c:strCache>
                <c:ptCount val="4"/>
                <c:pt idx="0">
                  <c:v>Physical Therapy Gym</c:v>
                </c:pt>
                <c:pt idx="1">
                  <c:v>Group Movement</c:v>
                </c:pt>
                <c:pt idx="2">
                  <c:v>Pain Psychology Portion</c:v>
                </c:pt>
                <c:pt idx="3">
                  <c:v>Medical Lecture</c:v>
                </c:pt>
              </c:strCache>
            </c:strRef>
          </c:cat>
          <c:val>
            <c:numRef>
              <c:f>Combined!$C$27:$G$27</c:f>
              <c:numCache>
                <c:formatCode>General</c:formatCode>
                <c:ptCount val="5"/>
                <c:pt idx="0">
                  <c:v>9.5476190476190474</c:v>
                </c:pt>
                <c:pt idx="1">
                  <c:v>9.6666666666666661</c:v>
                </c:pt>
                <c:pt idx="2">
                  <c:v>9.7142857142857135</c:v>
                </c:pt>
                <c:pt idx="3">
                  <c:v>8.7619047619047628</c:v>
                </c:pt>
              </c:numCache>
            </c:numRef>
          </c:val>
          <c:extLst>
            <c:ext xmlns:c16="http://schemas.microsoft.com/office/drawing/2014/chart" uri="{C3380CC4-5D6E-409C-BE32-E72D297353CC}">
              <c16:uniqueId val="{00000000-A771-4B5F-A042-B27CCFB9E6E8}"/>
            </c:ext>
          </c:extLst>
        </c:ser>
        <c:dLbls>
          <c:dLblPos val="inEnd"/>
          <c:showLegendKey val="0"/>
          <c:showVal val="1"/>
          <c:showCatName val="0"/>
          <c:showSerName val="0"/>
          <c:showPercent val="0"/>
          <c:showBubbleSize val="0"/>
        </c:dLbls>
        <c:gapWidth val="115"/>
        <c:overlap val="-20"/>
        <c:axId val="473342816"/>
        <c:axId val="473165696"/>
      </c:barChart>
      <c:catAx>
        <c:axId val="473342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73165696"/>
        <c:crosses val="autoZero"/>
        <c:auto val="1"/>
        <c:lblAlgn val="ctr"/>
        <c:lblOffset val="100"/>
        <c:noMultiLvlLbl val="0"/>
      </c:catAx>
      <c:valAx>
        <c:axId val="473165696"/>
        <c:scaling>
          <c:orientation val="minMax"/>
          <c:min val="5"/>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Satisfaction with Treatment</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7334281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g&amp;ehk=yIPoYdpiTbyGeor"/><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amp;ehk=yIPoYdpiTbyGeor"/><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C4674-F7A5-4FBC-B2FC-30898C2C849E}"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6F922BFC-5895-419F-8BD1-E8E496C282C2}">
      <dgm:prSet phldrT="[Text]"/>
      <dgm:spPr/>
      <dgm:t>
        <a:bodyPr/>
        <a:lstStyle/>
        <a:p>
          <a:r>
            <a:rPr lang="en-US"/>
            <a:t>Physical Therapy Gym (1 hour)</a:t>
          </a:r>
          <a:endParaRPr lang="en-US" dirty="0"/>
        </a:p>
      </dgm:t>
    </dgm:pt>
    <dgm:pt modelId="{0DC1BBCE-8ED4-4C30-923C-940B7C39FEC6}" type="parTrans" cxnId="{31C7AE0B-270C-432A-BCC0-38C8FE9B45C4}">
      <dgm:prSet/>
      <dgm:spPr/>
      <dgm:t>
        <a:bodyPr/>
        <a:lstStyle/>
        <a:p>
          <a:endParaRPr lang="en-US"/>
        </a:p>
      </dgm:t>
    </dgm:pt>
    <dgm:pt modelId="{9116B36B-37BB-4B35-A5C8-9AC244AFB6D4}" type="sibTrans" cxnId="{31C7AE0B-270C-432A-BCC0-38C8FE9B45C4}">
      <dgm:prSet/>
      <dgm:spPr/>
      <dgm:t>
        <a:bodyPr/>
        <a:lstStyle/>
        <a:p>
          <a:endParaRPr lang="en-US"/>
        </a:p>
      </dgm:t>
    </dgm:pt>
    <dgm:pt modelId="{38AF3933-FD58-40BE-A015-1178B8A36A12}">
      <dgm:prSet phldrT="[Text]"/>
      <dgm:spPr/>
      <dgm:t>
        <a:bodyPr/>
        <a:lstStyle/>
        <a:p>
          <a:r>
            <a:rPr lang="en-US"/>
            <a:t>Individualized therapeutic exercise designed by PT</a:t>
          </a:r>
          <a:endParaRPr lang="en-US" dirty="0"/>
        </a:p>
      </dgm:t>
    </dgm:pt>
    <dgm:pt modelId="{83C17E1C-08C8-4DB0-A4D1-72D264A1A298}" type="parTrans" cxnId="{81425972-73A8-4693-A972-831BF0B480E9}">
      <dgm:prSet/>
      <dgm:spPr/>
      <dgm:t>
        <a:bodyPr/>
        <a:lstStyle/>
        <a:p>
          <a:endParaRPr lang="en-US"/>
        </a:p>
      </dgm:t>
    </dgm:pt>
    <dgm:pt modelId="{1D0D27D4-29A6-4F16-8421-94840461D376}" type="sibTrans" cxnId="{81425972-73A8-4693-A972-831BF0B480E9}">
      <dgm:prSet/>
      <dgm:spPr/>
      <dgm:t>
        <a:bodyPr/>
        <a:lstStyle/>
        <a:p>
          <a:endParaRPr lang="en-US"/>
        </a:p>
      </dgm:t>
    </dgm:pt>
    <dgm:pt modelId="{107E71DB-65E8-4741-99FC-EEDF4F302F49}">
      <dgm:prSet phldrT="[Text]"/>
      <dgm:spPr/>
      <dgm:t>
        <a:bodyPr/>
        <a:lstStyle/>
        <a:p>
          <a:r>
            <a:rPr lang="en-US" dirty="0"/>
            <a:t>Pain Psychology (1.75-2 hours)</a:t>
          </a:r>
        </a:p>
      </dgm:t>
    </dgm:pt>
    <dgm:pt modelId="{94CFA827-CF50-4610-8A61-1AD3FD917A71}" type="parTrans" cxnId="{5CADC565-F9A5-4E0C-BC31-0968C4EDAFEF}">
      <dgm:prSet/>
      <dgm:spPr/>
      <dgm:t>
        <a:bodyPr/>
        <a:lstStyle/>
        <a:p>
          <a:endParaRPr lang="en-US"/>
        </a:p>
      </dgm:t>
    </dgm:pt>
    <dgm:pt modelId="{FEE19454-C607-49CC-BCE7-DCFE6CDE16A0}" type="sibTrans" cxnId="{5CADC565-F9A5-4E0C-BC31-0968C4EDAFEF}">
      <dgm:prSet/>
      <dgm:spPr/>
      <dgm:t>
        <a:bodyPr/>
        <a:lstStyle/>
        <a:p>
          <a:endParaRPr lang="en-US"/>
        </a:p>
      </dgm:t>
    </dgm:pt>
    <dgm:pt modelId="{ECF9241D-A22F-413F-B28E-40575BAA3BC3}">
      <dgm:prSet phldrT="[Text]"/>
      <dgm:spPr/>
      <dgm:t>
        <a:bodyPr/>
        <a:lstStyle/>
        <a:p>
          <a:r>
            <a:rPr lang="en-US" dirty="0"/>
            <a:t>Pain Science Education </a:t>
          </a:r>
        </a:p>
      </dgm:t>
    </dgm:pt>
    <dgm:pt modelId="{E153D708-B0C8-4A58-8F18-E7AA644147AD}" type="parTrans" cxnId="{C9C9351F-05E9-4610-8B92-0562DE494393}">
      <dgm:prSet/>
      <dgm:spPr/>
      <dgm:t>
        <a:bodyPr/>
        <a:lstStyle/>
        <a:p>
          <a:endParaRPr lang="en-US"/>
        </a:p>
      </dgm:t>
    </dgm:pt>
    <dgm:pt modelId="{BAE8FF22-2109-4515-AFE9-ED57D2E1B958}" type="sibTrans" cxnId="{C9C9351F-05E9-4610-8B92-0562DE494393}">
      <dgm:prSet/>
      <dgm:spPr/>
      <dgm:t>
        <a:bodyPr/>
        <a:lstStyle/>
        <a:p>
          <a:endParaRPr lang="en-US"/>
        </a:p>
      </dgm:t>
    </dgm:pt>
    <dgm:pt modelId="{AEF4CFE9-88D1-4B78-B9B4-B1C2E1019FE3}">
      <dgm:prSet phldrT="[Text]"/>
      <dgm:spPr/>
      <dgm:t>
        <a:bodyPr/>
        <a:lstStyle/>
        <a:p>
          <a:r>
            <a:rPr lang="en-US" dirty="0"/>
            <a:t>Gentle Group Movement Component (45 min)</a:t>
          </a:r>
        </a:p>
      </dgm:t>
    </dgm:pt>
    <dgm:pt modelId="{DACFAE3F-0666-419B-85C2-608423F3B44A}" type="parTrans" cxnId="{5FC8EDBF-CB0D-4BA9-B4BE-6A3A2821B753}">
      <dgm:prSet/>
      <dgm:spPr/>
      <dgm:t>
        <a:bodyPr/>
        <a:lstStyle/>
        <a:p>
          <a:endParaRPr lang="en-US"/>
        </a:p>
      </dgm:t>
    </dgm:pt>
    <dgm:pt modelId="{AF63EE51-B49E-47C6-844D-2F5D393A4355}" type="sibTrans" cxnId="{5FC8EDBF-CB0D-4BA9-B4BE-6A3A2821B753}">
      <dgm:prSet/>
      <dgm:spPr/>
      <dgm:t>
        <a:bodyPr/>
        <a:lstStyle/>
        <a:p>
          <a:endParaRPr lang="en-US"/>
        </a:p>
      </dgm:t>
    </dgm:pt>
    <dgm:pt modelId="{ADE96BE5-3DF0-4415-BCE4-50290E1DE6B5}">
      <dgm:prSet phldrT="[Text]"/>
      <dgm:spPr/>
      <dgm:t>
        <a:bodyPr/>
        <a:lstStyle/>
        <a:p>
          <a:r>
            <a:rPr lang="en-US" dirty="0"/>
            <a:t>Led by PT</a:t>
          </a:r>
        </a:p>
      </dgm:t>
    </dgm:pt>
    <dgm:pt modelId="{739BABFE-1ED3-4C8A-84E1-8083206B2F7C}" type="parTrans" cxnId="{9E39CA0B-1601-416F-93F3-EB2F1D60EBA4}">
      <dgm:prSet/>
      <dgm:spPr/>
      <dgm:t>
        <a:bodyPr/>
        <a:lstStyle/>
        <a:p>
          <a:endParaRPr lang="en-US"/>
        </a:p>
      </dgm:t>
    </dgm:pt>
    <dgm:pt modelId="{8C0C96D4-6205-42DD-B853-CA0FF119B623}" type="sibTrans" cxnId="{9E39CA0B-1601-416F-93F3-EB2F1D60EBA4}">
      <dgm:prSet/>
      <dgm:spPr/>
      <dgm:t>
        <a:bodyPr/>
        <a:lstStyle/>
        <a:p>
          <a:endParaRPr lang="en-US"/>
        </a:p>
      </dgm:t>
    </dgm:pt>
    <dgm:pt modelId="{7AE27235-8882-4635-958F-236702719D62}">
      <dgm:prSet/>
      <dgm:spPr/>
      <dgm:t>
        <a:bodyPr/>
        <a:lstStyle/>
        <a:p>
          <a:r>
            <a:rPr lang="en-US" dirty="0"/>
            <a:t>Medical Educational Lecture (45 min)</a:t>
          </a:r>
        </a:p>
      </dgm:t>
    </dgm:pt>
    <dgm:pt modelId="{155A0D0F-B497-4FCF-9E99-4522FDC6346F}" type="parTrans" cxnId="{EAE3741B-E897-4D9B-AD27-A9E2D5C5A32D}">
      <dgm:prSet/>
      <dgm:spPr/>
      <dgm:t>
        <a:bodyPr/>
        <a:lstStyle/>
        <a:p>
          <a:endParaRPr lang="en-US"/>
        </a:p>
      </dgm:t>
    </dgm:pt>
    <dgm:pt modelId="{9758A057-995C-4E27-A735-C28E4211DF16}" type="sibTrans" cxnId="{EAE3741B-E897-4D9B-AD27-A9E2D5C5A32D}">
      <dgm:prSet/>
      <dgm:spPr/>
      <dgm:t>
        <a:bodyPr/>
        <a:lstStyle/>
        <a:p>
          <a:endParaRPr lang="en-US"/>
        </a:p>
      </dgm:t>
    </dgm:pt>
    <dgm:pt modelId="{4A14C4CA-7B29-4E60-81C0-AF05FE45EEEB}">
      <dgm:prSet phldrT="[Text]"/>
      <dgm:spPr/>
      <dgm:t>
        <a:bodyPr/>
        <a:lstStyle/>
        <a:p>
          <a:r>
            <a:rPr lang="en-US" dirty="0"/>
            <a:t>Acceptance and Commitment Therapy </a:t>
          </a:r>
        </a:p>
      </dgm:t>
    </dgm:pt>
    <dgm:pt modelId="{B441F317-8E83-4800-AC9F-4EFE291A56B3}" type="parTrans" cxnId="{7DEE866D-3023-408F-BAB1-06B9A7D87A74}">
      <dgm:prSet/>
      <dgm:spPr/>
      <dgm:t>
        <a:bodyPr/>
        <a:lstStyle/>
        <a:p>
          <a:endParaRPr lang="en-US"/>
        </a:p>
      </dgm:t>
    </dgm:pt>
    <dgm:pt modelId="{FD07E6B9-CE74-40F1-A83F-76BA004E4376}" type="sibTrans" cxnId="{7DEE866D-3023-408F-BAB1-06B9A7D87A74}">
      <dgm:prSet/>
      <dgm:spPr/>
      <dgm:t>
        <a:bodyPr/>
        <a:lstStyle/>
        <a:p>
          <a:endParaRPr lang="en-US"/>
        </a:p>
      </dgm:t>
    </dgm:pt>
    <dgm:pt modelId="{D1F4FE7A-0BCD-4C0E-B2F8-ABCEA046EB07}">
      <dgm:prSet phldrT="[Text]"/>
      <dgm:spPr/>
      <dgm:t>
        <a:bodyPr/>
        <a:lstStyle/>
        <a:p>
          <a:r>
            <a:rPr lang="en-US" dirty="0"/>
            <a:t>Based on patient’s chosen activity goals, values, strength and current physical function, adapted weekly</a:t>
          </a:r>
        </a:p>
      </dgm:t>
    </dgm:pt>
    <dgm:pt modelId="{C3A92A54-286B-4861-B409-B8C638085E47}" type="parTrans" cxnId="{C0388DBE-AA2B-4A0A-B059-469870AB3CCB}">
      <dgm:prSet/>
      <dgm:spPr/>
      <dgm:t>
        <a:bodyPr/>
        <a:lstStyle/>
        <a:p>
          <a:endParaRPr lang="en-US"/>
        </a:p>
      </dgm:t>
    </dgm:pt>
    <dgm:pt modelId="{2E334EA2-118D-4531-B650-446A242157AB}" type="sibTrans" cxnId="{C0388DBE-AA2B-4A0A-B059-469870AB3CCB}">
      <dgm:prSet/>
      <dgm:spPr/>
      <dgm:t>
        <a:bodyPr/>
        <a:lstStyle/>
        <a:p>
          <a:endParaRPr lang="en-US"/>
        </a:p>
      </dgm:t>
    </dgm:pt>
    <dgm:pt modelId="{FD2D3532-3FF1-43D2-A788-0583CAB1C99D}">
      <dgm:prSet phldrT="[Text]"/>
      <dgm:spPr/>
      <dgm:t>
        <a:bodyPr/>
        <a:lstStyle/>
        <a:p>
          <a:r>
            <a:rPr lang="en-US" dirty="0"/>
            <a:t>Encouragement of mindful awareness of breath, safety of movement and physical reactions / thoughts/ emotions during movement</a:t>
          </a:r>
        </a:p>
      </dgm:t>
    </dgm:pt>
    <dgm:pt modelId="{DB3E80CC-D7FE-46CC-A2B9-4AAD95819EB6}" type="parTrans" cxnId="{0F12114C-000D-470E-A432-20CF75C87DE6}">
      <dgm:prSet/>
      <dgm:spPr/>
      <dgm:t>
        <a:bodyPr/>
        <a:lstStyle/>
        <a:p>
          <a:endParaRPr lang="en-US"/>
        </a:p>
      </dgm:t>
    </dgm:pt>
    <dgm:pt modelId="{B59A26DF-40A8-44D7-BB57-7EDDBEECC74B}" type="sibTrans" cxnId="{0F12114C-000D-470E-A432-20CF75C87DE6}">
      <dgm:prSet/>
      <dgm:spPr/>
      <dgm:t>
        <a:bodyPr/>
        <a:lstStyle/>
        <a:p>
          <a:endParaRPr lang="en-US"/>
        </a:p>
      </dgm:t>
    </dgm:pt>
    <dgm:pt modelId="{4F2D39FB-E1D0-40C2-A0E9-B1869FD21382}">
      <dgm:prSet phldrT="[Text]"/>
      <dgm:spPr/>
      <dgm:t>
        <a:bodyPr/>
        <a:lstStyle/>
        <a:p>
          <a:r>
            <a:rPr lang="en-US" dirty="0"/>
            <a:t>Mindfulness and/or meditation skills</a:t>
          </a:r>
        </a:p>
      </dgm:t>
    </dgm:pt>
    <dgm:pt modelId="{910531B8-0F0A-4CF1-B060-27525110D624}" type="parTrans" cxnId="{9EE25DF6-7590-4119-9A0B-883C4FDC26B6}">
      <dgm:prSet/>
      <dgm:spPr/>
      <dgm:t>
        <a:bodyPr/>
        <a:lstStyle/>
        <a:p>
          <a:endParaRPr lang="en-US"/>
        </a:p>
      </dgm:t>
    </dgm:pt>
    <dgm:pt modelId="{DF4D5025-C4A1-4D3B-A22A-F8DD81DD8E9E}" type="sibTrans" cxnId="{9EE25DF6-7590-4119-9A0B-883C4FDC26B6}">
      <dgm:prSet/>
      <dgm:spPr/>
      <dgm:t>
        <a:bodyPr/>
        <a:lstStyle/>
        <a:p>
          <a:endParaRPr lang="en-US"/>
        </a:p>
      </dgm:t>
    </dgm:pt>
    <dgm:pt modelId="{D55795ED-3D81-48C1-9785-CD7D7CE3CBB6}">
      <dgm:prSet/>
      <dgm:spPr/>
      <dgm:t>
        <a:bodyPr/>
        <a:lstStyle/>
        <a:p>
          <a:r>
            <a:rPr lang="en-US" dirty="0"/>
            <a:t>Delivered by physician</a:t>
          </a:r>
        </a:p>
      </dgm:t>
    </dgm:pt>
    <dgm:pt modelId="{311450C1-0B5E-4C9D-B0AF-74120C261AB4}" type="parTrans" cxnId="{DC26748B-7E1C-4E03-8091-076D7CA698C7}">
      <dgm:prSet/>
      <dgm:spPr/>
      <dgm:t>
        <a:bodyPr/>
        <a:lstStyle/>
        <a:p>
          <a:endParaRPr lang="en-US"/>
        </a:p>
      </dgm:t>
    </dgm:pt>
    <dgm:pt modelId="{40471C09-099B-4F06-BDCB-4ADE2A5DFCF8}" type="sibTrans" cxnId="{DC26748B-7E1C-4E03-8091-076D7CA698C7}">
      <dgm:prSet/>
      <dgm:spPr/>
      <dgm:t>
        <a:bodyPr/>
        <a:lstStyle/>
        <a:p>
          <a:endParaRPr lang="en-US"/>
        </a:p>
      </dgm:t>
    </dgm:pt>
    <dgm:pt modelId="{BB83C14B-9611-421E-BB0A-14C41160B7BC}">
      <dgm:prSet/>
      <dgm:spPr/>
      <dgm:t>
        <a:bodyPr/>
        <a:lstStyle/>
        <a:p>
          <a:r>
            <a:rPr lang="en-US" dirty="0"/>
            <a:t>History of medical treatments, chronic pain treatments and embracing the biopsychosocial model </a:t>
          </a:r>
        </a:p>
        <a:p>
          <a:endParaRPr lang="en-US" dirty="0"/>
        </a:p>
      </dgm:t>
    </dgm:pt>
    <dgm:pt modelId="{B55585F5-D8A5-4326-882F-B7B9E3441A13}" type="parTrans" cxnId="{53381B57-57B4-43F5-9F88-04A7542499E6}">
      <dgm:prSet/>
      <dgm:spPr/>
      <dgm:t>
        <a:bodyPr/>
        <a:lstStyle/>
        <a:p>
          <a:endParaRPr lang="en-US"/>
        </a:p>
      </dgm:t>
    </dgm:pt>
    <dgm:pt modelId="{2C61B3A6-282D-45B4-9403-CB6DFE095769}" type="sibTrans" cxnId="{53381B57-57B4-43F5-9F88-04A7542499E6}">
      <dgm:prSet/>
      <dgm:spPr/>
      <dgm:t>
        <a:bodyPr/>
        <a:lstStyle/>
        <a:p>
          <a:endParaRPr lang="en-US"/>
        </a:p>
      </dgm:t>
    </dgm:pt>
    <dgm:pt modelId="{EB596FB9-5C3A-497D-8942-4DFFFAE920C6}" type="pres">
      <dgm:prSet presAssocID="{50BC4674-F7A5-4FBC-B2FC-30898C2C849E}" presName="linear" presStyleCnt="0">
        <dgm:presLayoutVars>
          <dgm:dir/>
          <dgm:resizeHandles val="exact"/>
        </dgm:presLayoutVars>
      </dgm:prSet>
      <dgm:spPr/>
    </dgm:pt>
    <dgm:pt modelId="{C7299E37-FD1B-4A90-8D85-42191D1C3CFC}" type="pres">
      <dgm:prSet presAssocID="{7AE27235-8882-4635-958F-236702719D62}" presName="comp" presStyleCnt="0"/>
      <dgm:spPr/>
    </dgm:pt>
    <dgm:pt modelId="{7BE82B86-4689-413F-A7C9-00D8F341D23F}" type="pres">
      <dgm:prSet presAssocID="{7AE27235-8882-4635-958F-236702719D62}" presName="box" presStyleLbl="node1" presStyleIdx="0" presStyleCnt="4" custLinFactNeighborX="-8169" custLinFactNeighborY="-1056"/>
      <dgm:spPr/>
    </dgm:pt>
    <dgm:pt modelId="{DBB935DA-F876-453C-8A58-150A0CACB1EB}" type="pres">
      <dgm:prSet presAssocID="{7AE27235-8882-4635-958F-236702719D62}" presName="img" presStyleLbl="f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lt;strong&gt;Mindfulness&lt;/strong&gt; | Un laberinto de emociones"/>
        </a:ext>
      </dgm:extLst>
    </dgm:pt>
    <dgm:pt modelId="{3CBB90E6-1AE5-4F63-A6FA-0668B56F74AA}" type="pres">
      <dgm:prSet presAssocID="{7AE27235-8882-4635-958F-236702719D62}" presName="text" presStyleLbl="node1" presStyleIdx="0" presStyleCnt="4">
        <dgm:presLayoutVars>
          <dgm:bulletEnabled val="1"/>
        </dgm:presLayoutVars>
      </dgm:prSet>
      <dgm:spPr/>
    </dgm:pt>
    <dgm:pt modelId="{1C18F1C7-1789-B243-A483-B5C6B5D8F94C}" type="pres">
      <dgm:prSet presAssocID="{9758A057-995C-4E27-A735-C28E4211DF16}" presName="spacer" presStyleCnt="0"/>
      <dgm:spPr/>
    </dgm:pt>
    <dgm:pt modelId="{7B03097D-27A7-4573-B518-706A957EAECF}" type="pres">
      <dgm:prSet presAssocID="{6F922BFC-5895-419F-8BD1-E8E496C282C2}" presName="comp" presStyleCnt="0"/>
      <dgm:spPr/>
    </dgm:pt>
    <dgm:pt modelId="{A60F1DE4-B8C2-4979-8D9A-D5D402B1DED7}" type="pres">
      <dgm:prSet presAssocID="{6F922BFC-5895-419F-8BD1-E8E496C282C2}" presName="box" presStyleLbl="node1" presStyleIdx="1" presStyleCnt="4" custLinFactNeighborX="637" custLinFactNeighborY="1827"/>
      <dgm:spPr/>
    </dgm:pt>
    <dgm:pt modelId="{D7845E6A-CEC7-4B0F-9542-881291C628EC}" type="pres">
      <dgm:prSet presAssocID="{6F922BFC-5895-419F-8BD1-E8E496C282C2}"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dgm:spPr>
      <dgm:extLst>
        <a:ext uri="{E40237B7-FDA0-4F09-8148-C483321AD2D9}">
          <dgm14:cNvPr xmlns:dgm14="http://schemas.microsoft.com/office/drawing/2010/diagram" id="0" name="" descr="File:&lt;strong&gt;Gym&lt;/strong&gt; wiki.jpg - Wikimedia Commons"/>
        </a:ext>
      </dgm:extLst>
    </dgm:pt>
    <dgm:pt modelId="{776C67FA-1F8F-4D30-A818-7BF68D7AD4FA}" type="pres">
      <dgm:prSet presAssocID="{6F922BFC-5895-419F-8BD1-E8E496C282C2}" presName="text" presStyleLbl="node1" presStyleIdx="1" presStyleCnt="4">
        <dgm:presLayoutVars>
          <dgm:bulletEnabled val="1"/>
        </dgm:presLayoutVars>
      </dgm:prSet>
      <dgm:spPr/>
    </dgm:pt>
    <dgm:pt modelId="{A9362862-66AC-4D0A-9A13-7BF234393A7E}" type="pres">
      <dgm:prSet presAssocID="{9116B36B-37BB-4B35-A5C8-9AC244AFB6D4}" presName="spacer" presStyleCnt="0"/>
      <dgm:spPr/>
    </dgm:pt>
    <dgm:pt modelId="{102D7EEE-4326-45E8-952C-D36C916F54D5}" type="pres">
      <dgm:prSet presAssocID="{107E71DB-65E8-4741-99FC-EEDF4F302F49}" presName="comp" presStyleCnt="0"/>
      <dgm:spPr/>
    </dgm:pt>
    <dgm:pt modelId="{914FEBA1-2CE2-4591-A4BF-F9989D3C110E}" type="pres">
      <dgm:prSet presAssocID="{107E71DB-65E8-4741-99FC-EEDF4F302F49}" presName="box" presStyleLbl="node1" presStyleIdx="2" presStyleCnt="4"/>
      <dgm:spPr/>
    </dgm:pt>
    <dgm:pt modelId="{EA102B64-2706-4EF5-90EB-E7C445948564}" type="pres">
      <dgm:prSet presAssocID="{107E71DB-65E8-4741-99FC-EEDF4F302F49}"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extLst>
        <a:ext uri="{E40237B7-FDA0-4F09-8148-C483321AD2D9}">
          <dgm14:cNvPr xmlns:dgm14="http://schemas.microsoft.com/office/drawing/2010/diagram" id="0" name="" descr="قانون الجذب | قوة العقل الجاذبة ..."/>
        </a:ext>
      </dgm:extLst>
    </dgm:pt>
    <dgm:pt modelId="{DA162EF3-3674-444E-9007-BFE1F7F4B252}" type="pres">
      <dgm:prSet presAssocID="{107E71DB-65E8-4741-99FC-EEDF4F302F49}" presName="text" presStyleLbl="node1" presStyleIdx="2" presStyleCnt="4">
        <dgm:presLayoutVars>
          <dgm:bulletEnabled val="1"/>
        </dgm:presLayoutVars>
      </dgm:prSet>
      <dgm:spPr/>
    </dgm:pt>
    <dgm:pt modelId="{638D76BE-6CF8-46FD-8016-F584FD3001A3}" type="pres">
      <dgm:prSet presAssocID="{FEE19454-C607-49CC-BCE7-DCFE6CDE16A0}" presName="spacer" presStyleCnt="0"/>
      <dgm:spPr/>
    </dgm:pt>
    <dgm:pt modelId="{86685276-7C8D-408F-BCC0-78B55D65BFC7}" type="pres">
      <dgm:prSet presAssocID="{AEF4CFE9-88D1-4B78-B9B4-B1C2E1019FE3}" presName="comp" presStyleCnt="0"/>
      <dgm:spPr/>
    </dgm:pt>
    <dgm:pt modelId="{658044AC-CEB6-4A38-A7E6-76451B8E3527}" type="pres">
      <dgm:prSet presAssocID="{AEF4CFE9-88D1-4B78-B9B4-B1C2E1019FE3}" presName="box" presStyleLbl="node1" presStyleIdx="3" presStyleCnt="4" custScaleY="105117" custLinFactNeighborX="737" custLinFactNeighborY="984"/>
      <dgm:spPr/>
    </dgm:pt>
    <dgm:pt modelId="{13EA92B1-03F3-455B-818B-C43E1273B179}" type="pres">
      <dgm:prSet presAssocID="{AEF4CFE9-88D1-4B78-B9B4-B1C2E1019FE3}"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4000" b="-24000"/>
          </a:stretch>
        </a:blipFill>
      </dgm:spPr>
      <dgm:extLst>
        <a:ext uri="{E40237B7-FDA0-4F09-8148-C483321AD2D9}">
          <dgm14:cNvPr xmlns:dgm14="http://schemas.microsoft.com/office/drawing/2010/diagram" id="0" name="" descr="&lt;strong&gt;Yoga&lt;/strong&gt; Class | Camera was on a tripod taking a picture every m ..."/>
        </a:ext>
      </dgm:extLst>
    </dgm:pt>
    <dgm:pt modelId="{55A3C313-48E4-4E5C-A26C-79359EDE4A7F}" type="pres">
      <dgm:prSet presAssocID="{AEF4CFE9-88D1-4B78-B9B4-B1C2E1019FE3}" presName="text" presStyleLbl="node1" presStyleIdx="3" presStyleCnt="4">
        <dgm:presLayoutVars>
          <dgm:bulletEnabled val="1"/>
        </dgm:presLayoutVars>
      </dgm:prSet>
      <dgm:spPr/>
    </dgm:pt>
  </dgm:ptLst>
  <dgm:cxnLst>
    <dgm:cxn modelId="{31C7AE0B-270C-432A-BCC0-38C8FE9B45C4}" srcId="{50BC4674-F7A5-4FBC-B2FC-30898C2C849E}" destId="{6F922BFC-5895-419F-8BD1-E8E496C282C2}" srcOrd="1" destOrd="0" parTransId="{0DC1BBCE-8ED4-4C30-923C-940B7C39FEC6}" sibTransId="{9116B36B-37BB-4B35-A5C8-9AC244AFB6D4}"/>
    <dgm:cxn modelId="{9E39CA0B-1601-416F-93F3-EB2F1D60EBA4}" srcId="{AEF4CFE9-88D1-4B78-B9B4-B1C2E1019FE3}" destId="{ADE96BE5-3DF0-4415-BCE4-50290E1DE6B5}" srcOrd="0" destOrd="0" parTransId="{739BABFE-1ED3-4C8A-84E1-8083206B2F7C}" sibTransId="{8C0C96D4-6205-42DD-B853-CA0FF119B623}"/>
    <dgm:cxn modelId="{1188F10B-DB3D-6C46-909D-07875933732A}" type="presOf" srcId="{6F922BFC-5895-419F-8BD1-E8E496C282C2}" destId="{776C67FA-1F8F-4D30-A818-7BF68D7AD4FA}" srcOrd="1" destOrd="0" presId="urn:microsoft.com/office/officeart/2005/8/layout/vList4"/>
    <dgm:cxn modelId="{DEC31D0D-27AE-314B-9BE5-8EB9011F4209}" type="presOf" srcId="{ADE96BE5-3DF0-4415-BCE4-50290E1DE6B5}" destId="{658044AC-CEB6-4A38-A7E6-76451B8E3527}" srcOrd="0" destOrd="1" presId="urn:microsoft.com/office/officeart/2005/8/layout/vList4"/>
    <dgm:cxn modelId="{7A41BA16-E9AC-9C4B-9CF7-5D5DFBED32DF}" type="presOf" srcId="{4F2D39FB-E1D0-40C2-A0E9-B1869FD21382}" destId="{914FEBA1-2CE2-4591-A4BF-F9989D3C110E}" srcOrd="0" destOrd="3" presId="urn:microsoft.com/office/officeart/2005/8/layout/vList4"/>
    <dgm:cxn modelId="{EAE3741B-E897-4D9B-AD27-A9E2D5C5A32D}" srcId="{50BC4674-F7A5-4FBC-B2FC-30898C2C849E}" destId="{7AE27235-8882-4635-958F-236702719D62}" srcOrd="0" destOrd="0" parTransId="{155A0D0F-B497-4FCF-9E99-4522FDC6346F}" sibTransId="{9758A057-995C-4E27-A735-C28E4211DF16}"/>
    <dgm:cxn modelId="{7A947C1D-9A8A-DE40-93F4-1375BC839753}" type="presOf" srcId="{4F2D39FB-E1D0-40C2-A0E9-B1869FD21382}" destId="{DA162EF3-3674-444E-9007-BFE1F7F4B252}" srcOrd="1" destOrd="3" presId="urn:microsoft.com/office/officeart/2005/8/layout/vList4"/>
    <dgm:cxn modelId="{C9C9351F-05E9-4610-8B92-0562DE494393}" srcId="{107E71DB-65E8-4741-99FC-EEDF4F302F49}" destId="{ECF9241D-A22F-413F-B28E-40575BAA3BC3}" srcOrd="0" destOrd="0" parTransId="{E153D708-B0C8-4A58-8F18-E7AA644147AD}" sibTransId="{BAE8FF22-2109-4515-AFE9-ED57D2E1B958}"/>
    <dgm:cxn modelId="{3CB91A22-1C50-9844-B157-C8385BC88AB9}" type="presOf" srcId="{4A14C4CA-7B29-4E60-81C0-AF05FE45EEEB}" destId="{914FEBA1-2CE2-4591-A4BF-F9989D3C110E}" srcOrd="0" destOrd="2" presId="urn:microsoft.com/office/officeart/2005/8/layout/vList4"/>
    <dgm:cxn modelId="{C52D5126-0E58-436C-9C0C-695A160ED616}" type="presOf" srcId="{50BC4674-F7A5-4FBC-B2FC-30898C2C849E}" destId="{EB596FB9-5C3A-497D-8942-4DFFFAE920C6}" srcOrd="0" destOrd="0" presId="urn:microsoft.com/office/officeart/2005/8/layout/vList4"/>
    <dgm:cxn modelId="{AE1CC329-EBD7-BF4A-8976-4133659F0736}" type="presOf" srcId="{AEF4CFE9-88D1-4B78-B9B4-B1C2E1019FE3}" destId="{658044AC-CEB6-4A38-A7E6-76451B8E3527}" srcOrd="0" destOrd="0" presId="urn:microsoft.com/office/officeart/2005/8/layout/vList4"/>
    <dgm:cxn modelId="{4489932A-3C1D-A34C-847C-C40C3C60BD33}" type="presOf" srcId="{107E71DB-65E8-4741-99FC-EEDF4F302F49}" destId="{914FEBA1-2CE2-4591-A4BF-F9989D3C110E}" srcOrd="0" destOrd="0" presId="urn:microsoft.com/office/officeart/2005/8/layout/vList4"/>
    <dgm:cxn modelId="{3FC6515D-3ABA-D746-BE31-E09AD3DE5810}" type="presOf" srcId="{BB83C14B-9611-421E-BB0A-14C41160B7BC}" destId="{7BE82B86-4689-413F-A7C9-00D8F341D23F}" srcOrd="0" destOrd="2" presId="urn:microsoft.com/office/officeart/2005/8/layout/vList4"/>
    <dgm:cxn modelId="{6FC33A44-B803-0B44-8912-69C66708DA17}" type="presOf" srcId="{ECF9241D-A22F-413F-B28E-40575BAA3BC3}" destId="{914FEBA1-2CE2-4591-A4BF-F9989D3C110E}" srcOrd="0" destOrd="1" presId="urn:microsoft.com/office/officeart/2005/8/layout/vList4"/>
    <dgm:cxn modelId="{5CADC565-F9A5-4E0C-BC31-0968C4EDAFEF}" srcId="{50BC4674-F7A5-4FBC-B2FC-30898C2C849E}" destId="{107E71DB-65E8-4741-99FC-EEDF4F302F49}" srcOrd="2" destOrd="0" parTransId="{94CFA827-CF50-4610-8A61-1AD3FD917A71}" sibTransId="{FEE19454-C607-49CC-BCE7-DCFE6CDE16A0}"/>
    <dgm:cxn modelId="{5D5FC948-4CCD-8746-A3B1-F62838AEB4FE}" type="presOf" srcId="{AEF4CFE9-88D1-4B78-B9B4-B1C2E1019FE3}" destId="{55A3C313-48E4-4E5C-A26C-79359EDE4A7F}" srcOrd="1" destOrd="0" presId="urn:microsoft.com/office/officeart/2005/8/layout/vList4"/>
    <dgm:cxn modelId="{0F12114C-000D-470E-A432-20CF75C87DE6}" srcId="{AEF4CFE9-88D1-4B78-B9B4-B1C2E1019FE3}" destId="{FD2D3532-3FF1-43D2-A788-0583CAB1C99D}" srcOrd="1" destOrd="0" parTransId="{DB3E80CC-D7FE-46CC-A2B9-4AAD95819EB6}" sibTransId="{B59A26DF-40A8-44D7-BB57-7EDDBEECC74B}"/>
    <dgm:cxn modelId="{0B94DB6C-57DB-0842-9109-E47C2CDC8C23}" type="presOf" srcId="{FD2D3532-3FF1-43D2-A788-0583CAB1C99D}" destId="{658044AC-CEB6-4A38-A7E6-76451B8E3527}" srcOrd="0" destOrd="2" presId="urn:microsoft.com/office/officeart/2005/8/layout/vList4"/>
    <dgm:cxn modelId="{7DEE866D-3023-408F-BAB1-06B9A7D87A74}" srcId="{107E71DB-65E8-4741-99FC-EEDF4F302F49}" destId="{4A14C4CA-7B29-4E60-81C0-AF05FE45EEEB}" srcOrd="1" destOrd="0" parTransId="{B441F317-8E83-4800-AC9F-4EFE291A56B3}" sibTransId="{FD07E6B9-CE74-40F1-A83F-76BA004E4376}"/>
    <dgm:cxn modelId="{326D3670-2635-2443-8B9C-2923C30B3727}" type="presOf" srcId="{7AE27235-8882-4635-958F-236702719D62}" destId="{7BE82B86-4689-413F-A7C9-00D8F341D23F}" srcOrd="0" destOrd="0" presId="urn:microsoft.com/office/officeart/2005/8/layout/vList4"/>
    <dgm:cxn modelId="{95167C51-4993-264C-8BD6-033AC16A304C}" type="presOf" srcId="{6F922BFC-5895-419F-8BD1-E8E496C282C2}" destId="{A60F1DE4-B8C2-4979-8D9A-D5D402B1DED7}" srcOrd="0" destOrd="0" presId="urn:microsoft.com/office/officeart/2005/8/layout/vList4"/>
    <dgm:cxn modelId="{33084852-8B11-AD4D-9871-36D05274BD72}" type="presOf" srcId="{107E71DB-65E8-4741-99FC-EEDF4F302F49}" destId="{DA162EF3-3674-444E-9007-BFE1F7F4B252}" srcOrd="1" destOrd="0" presId="urn:microsoft.com/office/officeart/2005/8/layout/vList4"/>
    <dgm:cxn modelId="{81425972-73A8-4693-A972-831BF0B480E9}" srcId="{6F922BFC-5895-419F-8BD1-E8E496C282C2}" destId="{38AF3933-FD58-40BE-A015-1178B8A36A12}" srcOrd="0" destOrd="0" parTransId="{83C17E1C-08C8-4DB0-A4D1-72D264A1A298}" sibTransId="{1D0D27D4-29A6-4F16-8421-94840461D376}"/>
    <dgm:cxn modelId="{53381B57-57B4-43F5-9F88-04A7542499E6}" srcId="{7AE27235-8882-4635-958F-236702719D62}" destId="{BB83C14B-9611-421E-BB0A-14C41160B7BC}" srcOrd="1" destOrd="0" parTransId="{B55585F5-D8A5-4326-882F-B7B9E3441A13}" sibTransId="{2C61B3A6-282D-45B4-9403-CB6DFE095769}"/>
    <dgm:cxn modelId="{BB12BF7B-3313-5648-A794-E708C244B18B}" type="presOf" srcId="{FD2D3532-3FF1-43D2-A788-0583CAB1C99D}" destId="{55A3C313-48E4-4E5C-A26C-79359EDE4A7F}" srcOrd="1" destOrd="2" presId="urn:microsoft.com/office/officeart/2005/8/layout/vList4"/>
    <dgm:cxn modelId="{DC26748B-7E1C-4E03-8091-076D7CA698C7}" srcId="{7AE27235-8882-4635-958F-236702719D62}" destId="{D55795ED-3D81-48C1-9785-CD7D7CE3CBB6}" srcOrd="0" destOrd="0" parTransId="{311450C1-0B5E-4C9D-B0AF-74120C261AB4}" sibTransId="{40471C09-099B-4F06-BDCB-4ADE2A5DFCF8}"/>
    <dgm:cxn modelId="{6F21A38E-48D5-5440-BCEE-9F5E17027C9A}" type="presOf" srcId="{D55795ED-3D81-48C1-9785-CD7D7CE3CBB6}" destId="{7BE82B86-4689-413F-A7C9-00D8F341D23F}" srcOrd="0" destOrd="1" presId="urn:microsoft.com/office/officeart/2005/8/layout/vList4"/>
    <dgm:cxn modelId="{B6ABB6A6-0095-FE4A-AB6C-271B3165A901}" type="presOf" srcId="{D1F4FE7A-0BCD-4C0E-B2F8-ABCEA046EB07}" destId="{A60F1DE4-B8C2-4979-8D9A-D5D402B1DED7}" srcOrd="0" destOrd="2" presId="urn:microsoft.com/office/officeart/2005/8/layout/vList4"/>
    <dgm:cxn modelId="{F3718AB1-A69D-1D4D-99A3-2CCD0904D6E9}" type="presOf" srcId="{ECF9241D-A22F-413F-B28E-40575BAA3BC3}" destId="{DA162EF3-3674-444E-9007-BFE1F7F4B252}" srcOrd="1" destOrd="1" presId="urn:microsoft.com/office/officeart/2005/8/layout/vList4"/>
    <dgm:cxn modelId="{D813DAB1-379F-2640-BF2A-4FCBE3F1598D}" type="presOf" srcId="{38AF3933-FD58-40BE-A015-1178B8A36A12}" destId="{A60F1DE4-B8C2-4979-8D9A-D5D402B1DED7}" srcOrd="0" destOrd="1" presId="urn:microsoft.com/office/officeart/2005/8/layout/vList4"/>
    <dgm:cxn modelId="{7A3150B3-5E98-8D42-9E91-6018D15B8803}" type="presOf" srcId="{7AE27235-8882-4635-958F-236702719D62}" destId="{3CBB90E6-1AE5-4F63-A6FA-0668B56F74AA}" srcOrd="1" destOrd="0" presId="urn:microsoft.com/office/officeart/2005/8/layout/vList4"/>
    <dgm:cxn modelId="{D61D28BD-76E5-9F41-B4AB-E6D9AF542E97}" type="presOf" srcId="{ADE96BE5-3DF0-4415-BCE4-50290E1DE6B5}" destId="{55A3C313-48E4-4E5C-A26C-79359EDE4A7F}" srcOrd="1" destOrd="1" presId="urn:microsoft.com/office/officeart/2005/8/layout/vList4"/>
    <dgm:cxn modelId="{BBADB7BD-C3E5-F14C-BBD8-61A1AA25B891}" type="presOf" srcId="{D1F4FE7A-0BCD-4C0E-B2F8-ABCEA046EB07}" destId="{776C67FA-1F8F-4D30-A818-7BF68D7AD4FA}" srcOrd="1" destOrd="2" presId="urn:microsoft.com/office/officeart/2005/8/layout/vList4"/>
    <dgm:cxn modelId="{C0388DBE-AA2B-4A0A-B059-469870AB3CCB}" srcId="{6F922BFC-5895-419F-8BD1-E8E496C282C2}" destId="{D1F4FE7A-0BCD-4C0E-B2F8-ABCEA046EB07}" srcOrd="1" destOrd="0" parTransId="{C3A92A54-286B-4861-B409-B8C638085E47}" sibTransId="{2E334EA2-118D-4531-B650-446A242157AB}"/>
    <dgm:cxn modelId="{5FC8EDBF-CB0D-4BA9-B4BE-6A3A2821B753}" srcId="{50BC4674-F7A5-4FBC-B2FC-30898C2C849E}" destId="{AEF4CFE9-88D1-4B78-B9B4-B1C2E1019FE3}" srcOrd="3" destOrd="0" parTransId="{DACFAE3F-0666-419B-85C2-608423F3B44A}" sibTransId="{AF63EE51-B49E-47C6-844D-2F5D393A4355}"/>
    <dgm:cxn modelId="{2452D2E3-9397-9749-8907-C9FE6A46431A}" type="presOf" srcId="{D55795ED-3D81-48C1-9785-CD7D7CE3CBB6}" destId="{3CBB90E6-1AE5-4F63-A6FA-0668B56F74AA}" srcOrd="1" destOrd="1" presId="urn:microsoft.com/office/officeart/2005/8/layout/vList4"/>
    <dgm:cxn modelId="{A8816AF1-A1F7-C14F-91EA-7A62E17495A5}" type="presOf" srcId="{4A14C4CA-7B29-4E60-81C0-AF05FE45EEEB}" destId="{DA162EF3-3674-444E-9007-BFE1F7F4B252}" srcOrd="1" destOrd="2" presId="urn:microsoft.com/office/officeart/2005/8/layout/vList4"/>
    <dgm:cxn modelId="{56E48EF5-98E3-A240-B053-A2427A101ACA}" type="presOf" srcId="{38AF3933-FD58-40BE-A015-1178B8A36A12}" destId="{776C67FA-1F8F-4D30-A818-7BF68D7AD4FA}" srcOrd="1" destOrd="1" presId="urn:microsoft.com/office/officeart/2005/8/layout/vList4"/>
    <dgm:cxn modelId="{9EE25DF6-7590-4119-9A0B-883C4FDC26B6}" srcId="{107E71DB-65E8-4741-99FC-EEDF4F302F49}" destId="{4F2D39FB-E1D0-40C2-A0E9-B1869FD21382}" srcOrd="2" destOrd="0" parTransId="{910531B8-0F0A-4CF1-B060-27525110D624}" sibTransId="{DF4D5025-C4A1-4D3B-A22A-F8DD81DD8E9E}"/>
    <dgm:cxn modelId="{C51C2AFA-518D-7D4A-99DF-CBF63AA2DB8E}" type="presOf" srcId="{BB83C14B-9611-421E-BB0A-14C41160B7BC}" destId="{3CBB90E6-1AE5-4F63-A6FA-0668B56F74AA}" srcOrd="1" destOrd="2" presId="urn:microsoft.com/office/officeart/2005/8/layout/vList4"/>
    <dgm:cxn modelId="{DDE690D7-4912-AE4A-B189-B5D8054FE692}" type="presParOf" srcId="{EB596FB9-5C3A-497D-8942-4DFFFAE920C6}" destId="{C7299E37-FD1B-4A90-8D85-42191D1C3CFC}" srcOrd="0" destOrd="0" presId="urn:microsoft.com/office/officeart/2005/8/layout/vList4"/>
    <dgm:cxn modelId="{32AF24E3-8201-2A44-A919-D3E80CAF8129}" type="presParOf" srcId="{C7299E37-FD1B-4A90-8D85-42191D1C3CFC}" destId="{7BE82B86-4689-413F-A7C9-00D8F341D23F}" srcOrd="0" destOrd="0" presId="urn:microsoft.com/office/officeart/2005/8/layout/vList4"/>
    <dgm:cxn modelId="{38AC3A81-B20E-C640-AD8F-1143F0EA0443}" type="presParOf" srcId="{C7299E37-FD1B-4A90-8D85-42191D1C3CFC}" destId="{DBB935DA-F876-453C-8A58-150A0CACB1EB}" srcOrd="1" destOrd="0" presId="urn:microsoft.com/office/officeart/2005/8/layout/vList4"/>
    <dgm:cxn modelId="{A11C0CC1-CAB8-9844-9481-515561D0BF52}" type="presParOf" srcId="{C7299E37-FD1B-4A90-8D85-42191D1C3CFC}" destId="{3CBB90E6-1AE5-4F63-A6FA-0668B56F74AA}" srcOrd="2" destOrd="0" presId="urn:microsoft.com/office/officeart/2005/8/layout/vList4"/>
    <dgm:cxn modelId="{9FF01EAB-B9B4-3943-AF56-FC123FC177CD}" type="presParOf" srcId="{EB596FB9-5C3A-497D-8942-4DFFFAE920C6}" destId="{1C18F1C7-1789-B243-A483-B5C6B5D8F94C}" srcOrd="1" destOrd="0" presId="urn:microsoft.com/office/officeart/2005/8/layout/vList4"/>
    <dgm:cxn modelId="{62D04CB7-2D34-7B4D-8EA8-A61BAEB5F5DD}" type="presParOf" srcId="{EB596FB9-5C3A-497D-8942-4DFFFAE920C6}" destId="{7B03097D-27A7-4573-B518-706A957EAECF}" srcOrd="2" destOrd="0" presId="urn:microsoft.com/office/officeart/2005/8/layout/vList4"/>
    <dgm:cxn modelId="{A6ED59F4-6A73-1D4D-9A50-5510A9479E82}" type="presParOf" srcId="{7B03097D-27A7-4573-B518-706A957EAECF}" destId="{A60F1DE4-B8C2-4979-8D9A-D5D402B1DED7}" srcOrd="0" destOrd="0" presId="urn:microsoft.com/office/officeart/2005/8/layout/vList4"/>
    <dgm:cxn modelId="{43417032-5828-C442-87BE-A955A2CA6363}" type="presParOf" srcId="{7B03097D-27A7-4573-B518-706A957EAECF}" destId="{D7845E6A-CEC7-4B0F-9542-881291C628EC}" srcOrd="1" destOrd="0" presId="urn:microsoft.com/office/officeart/2005/8/layout/vList4"/>
    <dgm:cxn modelId="{09F17D52-3442-F94D-BFFF-6EFCA03AF3DF}" type="presParOf" srcId="{7B03097D-27A7-4573-B518-706A957EAECF}" destId="{776C67FA-1F8F-4D30-A818-7BF68D7AD4FA}" srcOrd="2" destOrd="0" presId="urn:microsoft.com/office/officeart/2005/8/layout/vList4"/>
    <dgm:cxn modelId="{CCD8E022-2B04-7540-B9A2-516D156AEC3B}" type="presParOf" srcId="{EB596FB9-5C3A-497D-8942-4DFFFAE920C6}" destId="{A9362862-66AC-4D0A-9A13-7BF234393A7E}" srcOrd="3" destOrd="0" presId="urn:microsoft.com/office/officeart/2005/8/layout/vList4"/>
    <dgm:cxn modelId="{8DA51A6C-3B79-1747-9FDC-8B12B69D6E98}" type="presParOf" srcId="{EB596FB9-5C3A-497D-8942-4DFFFAE920C6}" destId="{102D7EEE-4326-45E8-952C-D36C916F54D5}" srcOrd="4" destOrd="0" presId="urn:microsoft.com/office/officeart/2005/8/layout/vList4"/>
    <dgm:cxn modelId="{58C64DBA-A395-5346-B02B-7B270D0DA7C1}" type="presParOf" srcId="{102D7EEE-4326-45E8-952C-D36C916F54D5}" destId="{914FEBA1-2CE2-4591-A4BF-F9989D3C110E}" srcOrd="0" destOrd="0" presId="urn:microsoft.com/office/officeart/2005/8/layout/vList4"/>
    <dgm:cxn modelId="{95B280E1-68E4-B649-8DE7-3911B7835977}" type="presParOf" srcId="{102D7EEE-4326-45E8-952C-D36C916F54D5}" destId="{EA102B64-2706-4EF5-90EB-E7C445948564}" srcOrd="1" destOrd="0" presId="urn:microsoft.com/office/officeart/2005/8/layout/vList4"/>
    <dgm:cxn modelId="{78802B50-4D09-0446-BDD1-2A845AE4827D}" type="presParOf" srcId="{102D7EEE-4326-45E8-952C-D36C916F54D5}" destId="{DA162EF3-3674-444E-9007-BFE1F7F4B252}" srcOrd="2" destOrd="0" presId="urn:microsoft.com/office/officeart/2005/8/layout/vList4"/>
    <dgm:cxn modelId="{1FBB84B6-7090-A44E-830A-120805E12202}" type="presParOf" srcId="{EB596FB9-5C3A-497D-8942-4DFFFAE920C6}" destId="{638D76BE-6CF8-46FD-8016-F584FD3001A3}" srcOrd="5" destOrd="0" presId="urn:microsoft.com/office/officeart/2005/8/layout/vList4"/>
    <dgm:cxn modelId="{E037C0F1-E551-6C4B-8F49-1E483D739F15}" type="presParOf" srcId="{EB596FB9-5C3A-497D-8942-4DFFFAE920C6}" destId="{86685276-7C8D-408F-BCC0-78B55D65BFC7}" srcOrd="6" destOrd="0" presId="urn:microsoft.com/office/officeart/2005/8/layout/vList4"/>
    <dgm:cxn modelId="{6C648B7D-7E49-AB44-B9CE-A1FE0E79A045}" type="presParOf" srcId="{86685276-7C8D-408F-BCC0-78B55D65BFC7}" destId="{658044AC-CEB6-4A38-A7E6-76451B8E3527}" srcOrd="0" destOrd="0" presId="urn:microsoft.com/office/officeart/2005/8/layout/vList4"/>
    <dgm:cxn modelId="{867FD670-ADCF-1C47-95EF-ED78D5B27F29}" type="presParOf" srcId="{86685276-7C8D-408F-BCC0-78B55D65BFC7}" destId="{13EA92B1-03F3-455B-818B-C43E1273B179}" srcOrd="1" destOrd="0" presId="urn:microsoft.com/office/officeart/2005/8/layout/vList4"/>
    <dgm:cxn modelId="{C6579CED-E1CA-BE4F-A3D9-9703B26FECF4}" type="presParOf" srcId="{86685276-7C8D-408F-BCC0-78B55D65BFC7}" destId="{55A3C313-48E4-4E5C-A26C-79359EDE4A7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a:lstStyle/>
        <a:p>
          <a:endParaRPr lang="en-US"/>
        </a:p>
      </dgm:t>
    </dgm:pt>
    <dgm:pt modelId="{4259F840-24E7-476F-9F30-482E46395856}">
      <dgm:prSet phldrT="[Text]" custT="1"/>
      <dgm:spPr/>
      <dgm:t>
        <a:bodyPr/>
        <a:lstStyle/>
        <a:p>
          <a:r>
            <a:rPr lang="en-US" sz="1800" dirty="0">
              <a:latin typeface="+mn-lt"/>
            </a:rPr>
            <a:t>Week 1 </a:t>
          </a:r>
        </a:p>
      </dgm:t>
    </dgm:pt>
    <dgm:pt modelId="{FCE8068D-7E50-4749-A8D0-ADEDAC5637B3}" type="parTrans" cxnId="{42EE41D1-3C16-4937-BB38-B076896C09A0}">
      <dgm:prSet/>
      <dgm:spPr/>
      <dgm:t>
        <a:bodyPr/>
        <a:lstStyle/>
        <a:p>
          <a:endParaRPr lang="en-US" sz="1800">
            <a:latin typeface="+mn-lt"/>
          </a:endParaRPr>
        </a:p>
      </dgm:t>
    </dgm:pt>
    <dgm:pt modelId="{DCC444A4-F20A-48F5-A61E-47BFFF185A57}" type="sibTrans" cxnId="{42EE41D1-3C16-4937-BB38-B076896C09A0}">
      <dgm:prSet/>
      <dgm:spPr/>
      <dgm:t>
        <a:bodyPr/>
        <a:lstStyle/>
        <a:p>
          <a:endParaRPr lang="en-US" sz="1800">
            <a:latin typeface="+mn-lt"/>
          </a:endParaRPr>
        </a:p>
      </dgm:t>
    </dgm:pt>
    <dgm:pt modelId="{B54C8F6C-BE1E-4EAB-B7A0-48DE01FFAA36}">
      <dgm:prSet phldrT="[Text]" custT="1"/>
      <dgm:spPr/>
      <dgm:t>
        <a:bodyPr/>
        <a:lstStyle/>
        <a:p>
          <a:pPr>
            <a:buFont typeface="Symbol" panose="05050102010706020507" pitchFamily="18" charset="2"/>
            <a:buChar char=""/>
          </a:pPr>
          <a:r>
            <a:rPr lang="en-US" sz="1800" dirty="0">
              <a:latin typeface="+mn-lt"/>
            </a:rPr>
            <a:t>Baseline testing</a:t>
          </a:r>
        </a:p>
        <a:p>
          <a:pPr>
            <a:buFont typeface="Symbol" panose="05050102010706020507" pitchFamily="18" charset="2"/>
            <a:buChar char=""/>
          </a:pPr>
          <a:r>
            <a:rPr lang="en-US" sz="1800" dirty="0">
              <a:latin typeface="+mn-lt"/>
            </a:rPr>
            <a:t>Creative Hopelessness</a:t>
          </a:r>
        </a:p>
        <a:p>
          <a:pPr>
            <a:buFont typeface="Symbol" panose="05050102010706020507" pitchFamily="18" charset="2"/>
            <a:buChar char=""/>
          </a:pPr>
          <a:r>
            <a:rPr lang="en-US" sz="1800" dirty="0">
              <a:latin typeface="+mn-lt"/>
            </a:rPr>
            <a:t>Willingness</a:t>
          </a:r>
        </a:p>
      </dgm:t>
    </dgm:pt>
    <dgm:pt modelId="{8DE7CD45-B7C0-432E-B819-6A7D97E31315}" type="parTrans" cxnId="{770CA1CC-3DDD-451E-AE83-A71CA570260C}">
      <dgm:prSet/>
      <dgm:spPr/>
      <dgm:t>
        <a:bodyPr/>
        <a:lstStyle/>
        <a:p>
          <a:endParaRPr lang="en-US" sz="1800">
            <a:latin typeface="+mn-lt"/>
          </a:endParaRPr>
        </a:p>
      </dgm:t>
    </dgm:pt>
    <dgm:pt modelId="{C33B8BEF-A818-4A2F-A99A-E2B29895E184}" type="sibTrans" cxnId="{770CA1CC-3DDD-451E-AE83-A71CA570260C}">
      <dgm:prSet/>
      <dgm:spPr/>
      <dgm:t>
        <a:bodyPr/>
        <a:lstStyle/>
        <a:p>
          <a:endParaRPr lang="en-US" sz="1800">
            <a:latin typeface="+mn-lt"/>
          </a:endParaRPr>
        </a:p>
      </dgm:t>
    </dgm:pt>
    <dgm:pt modelId="{E4033A39-DCC4-4038-9562-AEDDBBB37A99}">
      <dgm:prSet phldrT="[Text]" custT="1"/>
      <dgm:spPr/>
      <dgm:t>
        <a:bodyPr/>
        <a:lstStyle/>
        <a:p>
          <a:r>
            <a:rPr lang="en-US" sz="1800" dirty="0">
              <a:latin typeface="+mn-lt"/>
            </a:rPr>
            <a:t>Week 2</a:t>
          </a:r>
        </a:p>
      </dgm:t>
    </dgm:pt>
    <dgm:pt modelId="{048EEAE6-78BA-4B00-B7BB-9C22DBB1E8F4}" type="parTrans" cxnId="{32EF2862-2950-4DF8-BEA8-CD19460CCA31}">
      <dgm:prSet/>
      <dgm:spPr/>
      <dgm:t>
        <a:bodyPr/>
        <a:lstStyle/>
        <a:p>
          <a:endParaRPr lang="en-US" sz="1800">
            <a:latin typeface="+mn-lt"/>
          </a:endParaRPr>
        </a:p>
      </dgm:t>
    </dgm:pt>
    <dgm:pt modelId="{80AB0E5B-0C58-465D-A545-5B21133D2849}" type="sibTrans" cxnId="{32EF2862-2950-4DF8-BEA8-CD19460CCA31}">
      <dgm:prSet/>
      <dgm:spPr/>
      <dgm:t>
        <a:bodyPr/>
        <a:lstStyle/>
        <a:p>
          <a:endParaRPr lang="en-US" sz="1800">
            <a:latin typeface="+mn-lt"/>
          </a:endParaRPr>
        </a:p>
      </dgm:t>
    </dgm:pt>
    <dgm:pt modelId="{A4C0B4E4-70AD-4901-9E3F-7EA25DD6DAA1}">
      <dgm:prSet phldrT="[Text]" custT="1"/>
      <dgm:spPr/>
      <dgm:t>
        <a:bodyPr/>
        <a:lstStyle/>
        <a:p>
          <a:pPr>
            <a:buFont typeface="Symbol" panose="05050102010706020507" pitchFamily="18" charset="2"/>
            <a:buChar char=""/>
          </a:pPr>
          <a:r>
            <a:rPr lang="en-US" sz="1800" dirty="0" err="1">
              <a:latin typeface="+mn-lt"/>
            </a:rPr>
            <a:t>Defusion</a:t>
          </a:r>
          <a:endParaRPr lang="en-US" sz="1800" dirty="0">
            <a:latin typeface="+mn-lt"/>
          </a:endParaRPr>
        </a:p>
        <a:p>
          <a:pPr>
            <a:buFont typeface="Symbol" panose="05050102010706020507" pitchFamily="18" charset="2"/>
            <a:buChar char=""/>
          </a:pPr>
          <a:r>
            <a:rPr lang="en-US" sz="1800" dirty="0">
              <a:latin typeface="+mn-lt"/>
            </a:rPr>
            <a:t>Mindfulness</a:t>
          </a:r>
        </a:p>
      </dgm:t>
    </dgm:pt>
    <dgm:pt modelId="{701D9033-BAD3-4299-933F-A47AFDC2ECD0}" type="parTrans" cxnId="{5E74CB62-E52E-4CEE-8AA1-9812BFC0D67E}">
      <dgm:prSet/>
      <dgm:spPr/>
      <dgm:t>
        <a:bodyPr/>
        <a:lstStyle/>
        <a:p>
          <a:endParaRPr lang="en-US" sz="1800">
            <a:latin typeface="+mn-lt"/>
          </a:endParaRPr>
        </a:p>
      </dgm:t>
    </dgm:pt>
    <dgm:pt modelId="{657DB10D-2517-48AA-B970-6D815DBD4123}" type="sibTrans" cxnId="{5E74CB62-E52E-4CEE-8AA1-9812BFC0D67E}">
      <dgm:prSet/>
      <dgm:spPr/>
      <dgm:t>
        <a:bodyPr/>
        <a:lstStyle/>
        <a:p>
          <a:endParaRPr lang="en-US" sz="1800">
            <a:latin typeface="+mn-lt"/>
          </a:endParaRPr>
        </a:p>
      </dgm:t>
    </dgm:pt>
    <dgm:pt modelId="{87BF7896-20EA-4E8F-B6F4-A34EC5C9CB50}">
      <dgm:prSet phldrT="[Text]" custT="1"/>
      <dgm:spPr/>
      <dgm:t>
        <a:bodyPr/>
        <a:lstStyle/>
        <a:p>
          <a:r>
            <a:rPr lang="en-US" sz="1800" dirty="0">
              <a:latin typeface="+mn-lt"/>
            </a:rPr>
            <a:t>Week 3</a:t>
          </a:r>
        </a:p>
      </dgm:t>
    </dgm:pt>
    <dgm:pt modelId="{05E47BA5-F724-4AEE-9B5B-401F18E028E6}" type="parTrans" cxnId="{92330C11-C197-4512-BDA4-8D8A69AF7D1C}">
      <dgm:prSet/>
      <dgm:spPr/>
      <dgm:t>
        <a:bodyPr/>
        <a:lstStyle/>
        <a:p>
          <a:endParaRPr lang="en-US" sz="1800">
            <a:latin typeface="+mn-lt"/>
          </a:endParaRPr>
        </a:p>
      </dgm:t>
    </dgm:pt>
    <dgm:pt modelId="{D63CE73E-35DE-48C3-8753-7648BC953C0D}" type="sibTrans" cxnId="{92330C11-C197-4512-BDA4-8D8A69AF7D1C}">
      <dgm:prSet/>
      <dgm:spPr/>
      <dgm:t>
        <a:bodyPr/>
        <a:lstStyle/>
        <a:p>
          <a:endParaRPr lang="en-US" sz="1800">
            <a:latin typeface="+mn-lt"/>
          </a:endParaRPr>
        </a:p>
      </dgm:t>
    </dgm:pt>
    <dgm:pt modelId="{43CBB0A2-9D75-4264-8A30-3E8974B40658}">
      <dgm:prSet phldrT="[Text]" custT="1"/>
      <dgm:spPr/>
      <dgm:t>
        <a:bodyPr/>
        <a:lstStyle/>
        <a:p>
          <a:pPr>
            <a:buFont typeface="Symbol" panose="05050102010706020507" pitchFamily="18" charset="2"/>
            <a:buChar char=""/>
          </a:pPr>
          <a:r>
            <a:rPr lang="en-US" sz="1800" dirty="0">
              <a:latin typeface="+mn-lt"/>
            </a:rPr>
            <a:t>Values</a:t>
          </a:r>
        </a:p>
      </dgm:t>
    </dgm:pt>
    <dgm:pt modelId="{F806E590-5F8E-48A1-96AC-9E738290D2ED}" type="parTrans" cxnId="{4D2DF581-8128-4440-9E51-29109DC6ED52}">
      <dgm:prSet/>
      <dgm:spPr/>
      <dgm:t>
        <a:bodyPr/>
        <a:lstStyle/>
        <a:p>
          <a:endParaRPr lang="en-US" sz="1800">
            <a:latin typeface="+mn-lt"/>
          </a:endParaRPr>
        </a:p>
      </dgm:t>
    </dgm:pt>
    <dgm:pt modelId="{20F77EFB-335C-4BC3-AD95-8421EDF343E6}" type="sibTrans" cxnId="{4D2DF581-8128-4440-9E51-29109DC6ED52}">
      <dgm:prSet/>
      <dgm:spPr/>
      <dgm:t>
        <a:bodyPr/>
        <a:lstStyle/>
        <a:p>
          <a:endParaRPr lang="en-US" sz="1800">
            <a:latin typeface="+mn-lt"/>
          </a:endParaRPr>
        </a:p>
      </dgm:t>
    </dgm:pt>
    <dgm:pt modelId="{3DE6FF16-CA4D-4D34-ABEB-8BE6A40B5E52}">
      <dgm:prSet phldrT="[Text]" custT="1"/>
      <dgm:spPr/>
      <dgm:t>
        <a:bodyPr/>
        <a:lstStyle/>
        <a:p>
          <a:pPr>
            <a:buFont typeface="Symbol" panose="05050102010706020507" pitchFamily="18" charset="2"/>
            <a:buChar char=""/>
          </a:pPr>
          <a:r>
            <a:rPr lang="en-US" sz="1800" dirty="0">
              <a:latin typeface="+mn-lt"/>
            </a:rPr>
            <a:t>Week 4</a:t>
          </a:r>
        </a:p>
      </dgm:t>
    </dgm:pt>
    <dgm:pt modelId="{DA9CCCCB-8206-4757-82C8-F885E9D238B5}" type="parTrans" cxnId="{636DE8C5-F706-4BA5-855F-85FD2239E2BE}">
      <dgm:prSet/>
      <dgm:spPr/>
      <dgm:t>
        <a:bodyPr/>
        <a:lstStyle/>
        <a:p>
          <a:endParaRPr lang="en-US" sz="1800"/>
        </a:p>
      </dgm:t>
    </dgm:pt>
    <dgm:pt modelId="{986162A7-6F89-4679-B40E-33A17DA21B73}" type="sibTrans" cxnId="{636DE8C5-F706-4BA5-855F-85FD2239E2BE}">
      <dgm:prSet/>
      <dgm:spPr/>
      <dgm:t>
        <a:bodyPr/>
        <a:lstStyle/>
        <a:p>
          <a:endParaRPr lang="en-US" sz="1800"/>
        </a:p>
      </dgm:t>
    </dgm:pt>
    <dgm:pt modelId="{AC76BE15-3E8A-498B-91BD-CF772C26B6F1}">
      <dgm:prSet phldrT="[Text]" custT="1"/>
      <dgm:spPr/>
      <dgm:t>
        <a:bodyPr/>
        <a:lstStyle/>
        <a:p>
          <a:pPr>
            <a:buFont typeface="Symbol" panose="05050102010706020507" pitchFamily="18" charset="2"/>
            <a:buChar char=""/>
          </a:pPr>
          <a:r>
            <a:rPr lang="en-US" sz="1800" dirty="0">
              <a:latin typeface="+mn-lt"/>
            </a:rPr>
            <a:t>Week 5</a:t>
          </a:r>
        </a:p>
      </dgm:t>
    </dgm:pt>
    <dgm:pt modelId="{00CCB400-064A-4EF5-9806-9534D9AC69AD}" type="parTrans" cxnId="{140A4778-8248-44DE-B78A-23C578A77D7E}">
      <dgm:prSet/>
      <dgm:spPr/>
      <dgm:t>
        <a:bodyPr/>
        <a:lstStyle/>
        <a:p>
          <a:endParaRPr lang="en-US" sz="1800"/>
        </a:p>
      </dgm:t>
    </dgm:pt>
    <dgm:pt modelId="{662A3D6E-7238-444F-BC0B-C7A4321261DB}" type="sibTrans" cxnId="{140A4778-8248-44DE-B78A-23C578A77D7E}">
      <dgm:prSet/>
      <dgm:spPr/>
      <dgm:t>
        <a:bodyPr/>
        <a:lstStyle/>
        <a:p>
          <a:endParaRPr lang="en-US" sz="1800"/>
        </a:p>
      </dgm:t>
    </dgm:pt>
    <dgm:pt modelId="{C032D242-8D23-4EEC-A10A-7B0691E5A409}">
      <dgm:prSet phldrT="[Text]" custT="1"/>
      <dgm:spPr/>
      <dgm:t>
        <a:bodyPr/>
        <a:lstStyle/>
        <a:p>
          <a:pPr>
            <a:buFont typeface="Symbol" panose="05050102010706020507" pitchFamily="18" charset="2"/>
            <a:buChar char=""/>
          </a:pPr>
          <a:r>
            <a:rPr lang="en-US" sz="1800" dirty="0"/>
            <a:t>Committed Action</a:t>
          </a:r>
          <a:endParaRPr lang="en-US" sz="1800" dirty="0">
            <a:latin typeface="+mn-lt"/>
          </a:endParaRPr>
        </a:p>
      </dgm:t>
    </dgm:pt>
    <dgm:pt modelId="{167DA838-BF1F-42A4-81E8-806F40795A14}" type="parTrans" cxnId="{D9403C73-FB83-47D6-85AE-067D49ED63F2}">
      <dgm:prSet/>
      <dgm:spPr/>
      <dgm:t>
        <a:bodyPr/>
        <a:lstStyle/>
        <a:p>
          <a:endParaRPr lang="en-US" sz="1800"/>
        </a:p>
      </dgm:t>
    </dgm:pt>
    <dgm:pt modelId="{7EFA60CA-572D-434D-B452-A4ACBAEB4D2C}" type="sibTrans" cxnId="{D9403C73-FB83-47D6-85AE-067D49ED63F2}">
      <dgm:prSet/>
      <dgm:spPr/>
      <dgm:t>
        <a:bodyPr/>
        <a:lstStyle/>
        <a:p>
          <a:endParaRPr lang="en-US" sz="1800"/>
        </a:p>
      </dgm:t>
    </dgm:pt>
    <dgm:pt modelId="{617B7CD4-9DC5-584F-BCBF-D006B0673B56}">
      <dgm:prSet phldrT="[Text]" custT="1"/>
      <dgm:spPr/>
      <dgm:t>
        <a:bodyPr/>
        <a:lstStyle/>
        <a:p>
          <a:pPr>
            <a:buFont typeface="Symbol" panose="05050102010706020507" pitchFamily="18" charset="2"/>
            <a:buChar char=""/>
          </a:pPr>
          <a:r>
            <a:rPr lang="en-US" sz="1800" dirty="0">
              <a:latin typeface="+mn-lt"/>
            </a:rPr>
            <a:t>Week 6 </a:t>
          </a:r>
        </a:p>
      </dgm:t>
    </dgm:pt>
    <dgm:pt modelId="{810AAC0F-2FB8-584E-9BE0-7EBCC08A7B57}" type="parTrans" cxnId="{E613350F-F040-F946-A283-F06CF00C27E2}">
      <dgm:prSet/>
      <dgm:spPr/>
      <dgm:t>
        <a:bodyPr/>
        <a:lstStyle/>
        <a:p>
          <a:endParaRPr lang="en-US"/>
        </a:p>
      </dgm:t>
    </dgm:pt>
    <dgm:pt modelId="{F79A5CD3-AD94-5E42-860B-637BFC833DC1}" type="sibTrans" cxnId="{E613350F-F040-F946-A283-F06CF00C27E2}">
      <dgm:prSet/>
      <dgm:spPr/>
      <dgm:t>
        <a:bodyPr/>
        <a:lstStyle/>
        <a:p>
          <a:endParaRPr lang="en-US"/>
        </a:p>
      </dgm:t>
    </dgm:pt>
    <dgm:pt modelId="{437ECF61-AB1D-AB4C-A984-48DBC241567F}">
      <dgm:prSet phldrT="[Text]" custT="1"/>
      <dgm:spPr/>
      <dgm:t>
        <a:bodyPr/>
        <a:lstStyle/>
        <a:p>
          <a:pPr>
            <a:buFont typeface="Symbol" panose="05050102010706020507" pitchFamily="18" charset="2"/>
            <a:buChar char=""/>
          </a:pPr>
          <a:r>
            <a:rPr lang="en-US" sz="1800" dirty="0">
              <a:latin typeface="+mn-lt"/>
            </a:rPr>
            <a:t>Self as Context</a:t>
          </a:r>
        </a:p>
      </dgm:t>
    </dgm:pt>
    <dgm:pt modelId="{FC76A37B-D0C1-434B-931E-FA739DB10C25}" type="parTrans" cxnId="{5D3B785F-40BA-9842-9D6D-027B67CA2780}">
      <dgm:prSet/>
      <dgm:spPr/>
      <dgm:t>
        <a:bodyPr/>
        <a:lstStyle/>
        <a:p>
          <a:endParaRPr lang="en-US"/>
        </a:p>
      </dgm:t>
    </dgm:pt>
    <dgm:pt modelId="{FCC09E58-8D43-0F43-992C-003CA229FDF0}" type="sibTrans" cxnId="{5D3B785F-40BA-9842-9D6D-027B67CA2780}">
      <dgm:prSet/>
      <dgm:spPr/>
      <dgm:t>
        <a:bodyPr/>
        <a:lstStyle/>
        <a:p>
          <a:endParaRPr lang="en-US"/>
        </a:p>
      </dgm:t>
    </dgm:pt>
    <dgm:pt modelId="{85FA3963-0E88-E041-BA6B-D8189CA1E776}">
      <dgm:prSet phldrT="[Text]" custT="1"/>
      <dgm:spPr/>
      <dgm:t>
        <a:bodyPr/>
        <a:lstStyle/>
        <a:p>
          <a:pPr>
            <a:buFont typeface="Symbol" panose="05050102010706020507" pitchFamily="18" charset="2"/>
            <a:buChar char=""/>
          </a:pPr>
          <a:r>
            <a:rPr lang="en-US" sz="1800" dirty="0">
              <a:latin typeface="+mn-lt"/>
            </a:rPr>
            <a:t>Review </a:t>
          </a:r>
          <a:r>
            <a:rPr lang="en-US" sz="1800" dirty="0" err="1">
              <a:latin typeface="+mn-lt"/>
            </a:rPr>
            <a:t>Hexaflex</a:t>
          </a:r>
          <a:endParaRPr lang="en-US" sz="1800" dirty="0">
            <a:latin typeface="+mn-lt"/>
          </a:endParaRPr>
        </a:p>
      </dgm:t>
    </dgm:pt>
    <dgm:pt modelId="{E6A23530-73DF-2241-81B9-C1A37F8F4C31}" type="parTrans" cxnId="{16F63066-2EBF-8E4E-8C8B-7833684C25B1}">
      <dgm:prSet/>
      <dgm:spPr/>
      <dgm:t>
        <a:bodyPr/>
        <a:lstStyle/>
        <a:p>
          <a:endParaRPr lang="en-US"/>
        </a:p>
      </dgm:t>
    </dgm:pt>
    <dgm:pt modelId="{9FEAACE2-9EA2-1244-A1AC-F96D02CDEBEF}" type="sibTrans" cxnId="{16F63066-2EBF-8E4E-8C8B-7833684C25B1}">
      <dgm:prSet/>
      <dgm:spPr/>
      <dgm:t>
        <a:bodyPr/>
        <a:lstStyle/>
        <a:p>
          <a:endParaRPr lang="en-US"/>
        </a:p>
      </dgm:t>
    </dgm:pt>
    <dgm:pt modelId="{234D04BF-5A62-C940-9836-0236CE5037D3}">
      <dgm:prSet phldrT="[Text]" custT="1"/>
      <dgm:spPr/>
      <dgm:t>
        <a:bodyPr/>
        <a:lstStyle/>
        <a:p>
          <a:pPr>
            <a:buFont typeface="Symbol" panose="05050102010706020507" pitchFamily="18" charset="2"/>
            <a:buChar char=""/>
          </a:pPr>
          <a:r>
            <a:rPr lang="en-US" sz="1800" dirty="0">
              <a:latin typeface="+mn-lt"/>
            </a:rPr>
            <a:t>Post Intervention Testing</a:t>
          </a:r>
        </a:p>
      </dgm:t>
    </dgm:pt>
    <dgm:pt modelId="{40EF6176-B450-D545-ADCD-36E5F95A1DD4}" type="parTrans" cxnId="{4364E2C3-1ECD-DF4F-819F-6C19735D5C72}">
      <dgm:prSet/>
      <dgm:spPr/>
      <dgm:t>
        <a:bodyPr/>
        <a:lstStyle/>
        <a:p>
          <a:endParaRPr lang="en-US"/>
        </a:p>
      </dgm:t>
    </dgm:pt>
    <dgm:pt modelId="{CE05742A-45CE-E445-9BF0-E7CB7972CB50}" type="sibTrans" cxnId="{4364E2C3-1ECD-DF4F-819F-6C19735D5C72}">
      <dgm:prSet/>
      <dgm:spPr/>
      <dgm:t>
        <a:bodyPr/>
        <a:lstStyle/>
        <a:p>
          <a:endParaRPr lang="en-US"/>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6">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6">
        <dgm:presLayoutVars>
          <dgm:bulletEnabled val="1"/>
        </dgm:presLayoutVars>
      </dgm:prSet>
      <dgm:spPr/>
    </dgm:pt>
    <dgm:pt modelId="{6BA46904-CB7C-4538-BD49-D3891EF19552}" type="pres">
      <dgm:prSet presAssocID="{4259F840-24E7-476F-9F30-482E46395856}"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6"/>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6">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6">
        <dgm:presLayoutVars>
          <dgm:bulletEnabled val="1"/>
        </dgm:presLayoutVars>
      </dgm:prSet>
      <dgm:spPr/>
    </dgm:pt>
    <dgm:pt modelId="{080474C8-0FEA-4FD1-97F1-0978CFB4A37F}" type="pres">
      <dgm:prSet presAssocID="{E4033A39-DCC4-4038-9562-AEDDBBB37A99}" presName="ConnectLine1" presStyleLbl="sibTrans1D1" presStyleIdx="1" presStyleCnt="6"/>
      <dgm:spPr>
        <a:noFill/>
        <a:ln w="6350" cap="flat" cmpd="sng" algn="ctr">
          <a:solidFill>
            <a:schemeClr val="accent5">
              <a:hueOff val="72001"/>
              <a:satOff val="1738"/>
              <a:lumOff val="-8392"/>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6"/>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6">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6">
        <dgm:presLayoutVars>
          <dgm:bulletEnabled val="1"/>
        </dgm:presLayoutVars>
      </dgm:prSet>
      <dgm:spPr/>
    </dgm:pt>
    <dgm:pt modelId="{89759DE5-9F8A-470E-A6D8-F13BB4DEE93D}" type="pres">
      <dgm:prSet presAssocID="{87BF7896-20EA-4E8F-B6F4-A34EC5C9CB50}" presName="ConnectLine1" presStyleLbl="sibTrans1D1" presStyleIdx="2" presStyleCnt="6"/>
      <dgm:spPr>
        <a:noFill/>
        <a:ln w="6350" cap="flat" cmpd="sng" algn="ctr">
          <a:solidFill>
            <a:schemeClr val="accent5">
              <a:hueOff val="144003"/>
              <a:satOff val="3477"/>
              <a:lumOff val="-16784"/>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6"/>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6">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6">
        <dgm:presLayoutVars>
          <dgm:bulletEnabled val="1"/>
        </dgm:presLayoutVars>
      </dgm:prSet>
      <dgm:spPr/>
    </dgm:pt>
    <dgm:pt modelId="{FE9B27EB-7AC7-485A-9A55-41E8118F9EAF}" type="pres">
      <dgm:prSet presAssocID="{3DE6FF16-CA4D-4D34-ABEB-8BE6A40B5E52}" presName="ConnectLine1" presStyleLbl="sibTrans1D1" presStyleIdx="3" presStyleCnt="6"/>
      <dgm:spPr>
        <a:noFill/>
        <a:ln w="6350" cap="flat" cmpd="sng" algn="ctr">
          <a:solidFill>
            <a:schemeClr val="accent5">
              <a:hueOff val="216004"/>
              <a:satOff val="5215"/>
              <a:lumOff val="-25177"/>
              <a:alphaOff val="0"/>
            </a:schemeClr>
          </a:solidFill>
          <a:prstDash val="dash"/>
          <a:miter lim="800000"/>
        </a:ln>
        <a:effectLst/>
      </dgm:spPr>
    </dgm:pt>
    <dgm:pt modelId="{46BD4721-4664-4AD0-9F11-DBE7E0B207D5}" type="pres">
      <dgm:prSet presAssocID="{3DE6FF16-CA4D-4D34-ABEB-8BE6A40B5E52}" presName="ConnectLineEnd1" presStyleLbl="lnNode1" presStyleIdx="3" presStyleCnt="6"/>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227BBEBC-C463-E145-A51B-22196C53CEAE}" type="pres">
      <dgm:prSet presAssocID="{AC76BE15-3E8A-498B-91BD-CF772C26B6F1}" presName="composite1" presStyleCnt="0"/>
      <dgm:spPr/>
    </dgm:pt>
    <dgm:pt modelId="{11E5E1FD-4CC2-2746-AFC7-74278817DC0E}" type="pres">
      <dgm:prSet presAssocID="{AC76BE15-3E8A-498B-91BD-CF772C26B6F1}" presName="parent1" presStyleLbl="alignNode1" presStyleIdx="4" presStyleCnt="6">
        <dgm:presLayoutVars>
          <dgm:chMax val="1"/>
          <dgm:chPref val="1"/>
          <dgm:bulletEnabled val="1"/>
        </dgm:presLayoutVars>
      </dgm:prSet>
      <dgm:spPr/>
    </dgm:pt>
    <dgm:pt modelId="{5926CB3F-5614-2544-ABE7-563EDCE18AFE}" type="pres">
      <dgm:prSet presAssocID="{AC76BE15-3E8A-498B-91BD-CF772C26B6F1}" presName="Childtext1" presStyleLbl="revTx" presStyleIdx="4" presStyleCnt="6">
        <dgm:presLayoutVars>
          <dgm:bulletEnabled val="1"/>
        </dgm:presLayoutVars>
      </dgm:prSet>
      <dgm:spPr/>
    </dgm:pt>
    <dgm:pt modelId="{AD3FBA8D-320B-1044-82CB-B1933BDF21B5}" type="pres">
      <dgm:prSet presAssocID="{AC76BE15-3E8A-498B-91BD-CF772C26B6F1}" presName="ConnectLine1" presStyleLbl="sibTrans1D1" presStyleIdx="4" presStyleCnt="6"/>
      <dgm:spPr>
        <a:noFill/>
        <a:ln w="6350" cap="flat" cmpd="sng" algn="ctr">
          <a:solidFill>
            <a:schemeClr val="accent5">
              <a:hueOff val="288005"/>
              <a:satOff val="6954"/>
              <a:lumOff val="-33569"/>
              <a:alphaOff val="0"/>
            </a:schemeClr>
          </a:solidFill>
          <a:prstDash val="dash"/>
          <a:miter lim="800000"/>
        </a:ln>
        <a:effectLst/>
      </dgm:spPr>
    </dgm:pt>
    <dgm:pt modelId="{FD0A9149-FE7F-7D4E-B313-1701CBE8875E}" type="pres">
      <dgm:prSet presAssocID="{AC76BE15-3E8A-498B-91BD-CF772C26B6F1}" presName="ConnectLineEnd1" presStyleLbl="lnNode1" presStyleIdx="4" presStyleCnt="6"/>
      <dgm:spPr/>
    </dgm:pt>
    <dgm:pt modelId="{FCE9AF8E-4881-A64B-83F7-B5C3CE0C4933}" type="pres">
      <dgm:prSet presAssocID="{AC76BE15-3E8A-498B-91BD-CF772C26B6F1}" presName="EmptyPane1" presStyleCnt="0"/>
      <dgm:spPr/>
    </dgm:pt>
    <dgm:pt modelId="{4396CA45-699A-5F41-81C1-0F67B609904C}" type="pres">
      <dgm:prSet presAssocID="{662A3D6E-7238-444F-BC0B-C7A4321261DB}" presName="spaceBetweenRectangles1" presStyleCnt="0"/>
      <dgm:spPr/>
    </dgm:pt>
    <dgm:pt modelId="{8A02A35D-8049-BD4C-9BF0-32FDD44D667A}" type="pres">
      <dgm:prSet presAssocID="{617B7CD4-9DC5-584F-BCBF-D006B0673B56}" presName="composite1" presStyleCnt="0"/>
      <dgm:spPr/>
    </dgm:pt>
    <dgm:pt modelId="{03CC330D-5B70-D74B-8ABA-80F2842C0E3B}" type="pres">
      <dgm:prSet presAssocID="{617B7CD4-9DC5-584F-BCBF-D006B0673B56}" presName="parent1" presStyleLbl="alignNode1" presStyleIdx="5" presStyleCnt="6">
        <dgm:presLayoutVars>
          <dgm:chMax val="1"/>
          <dgm:chPref val="1"/>
          <dgm:bulletEnabled val="1"/>
        </dgm:presLayoutVars>
      </dgm:prSet>
      <dgm:spPr/>
    </dgm:pt>
    <dgm:pt modelId="{6747DA45-1AD2-AE4F-9A91-3B76CD9DF03C}" type="pres">
      <dgm:prSet presAssocID="{617B7CD4-9DC5-584F-BCBF-D006B0673B56}" presName="Childtext1" presStyleLbl="revTx" presStyleIdx="5" presStyleCnt="6">
        <dgm:presLayoutVars>
          <dgm:bulletEnabled val="1"/>
        </dgm:presLayoutVars>
      </dgm:prSet>
      <dgm:spPr/>
    </dgm:pt>
    <dgm:pt modelId="{BCF0BD50-8D96-A045-A9B3-98357B82DF4C}" type="pres">
      <dgm:prSet presAssocID="{617B7CD4-9DC5-584F-BCBF-D006B0673B56}" presName="ConnectLine1" presStyleLbl="sibTrans1D1" presStyleIdx="5" presStyleCnt="6"/>
      <dgm:spPr>
        <a:noFill/>
        <a:ln w="6350" cap="flat" cmpd="sng" algn="ctr">
          <a:solidFill>
            <a:schemeClr val="accent5">
              <a:hueOff val="360006"/>
              <a:satOff val="8692"/>
              <a:lumOff val="-41961"/>
              <a:alphaOff val="0"/>
            </a:schemeClr>
          </a:solidFill>
          <a:prstDash val="dash"/>
          <a:miter lim="800000"/>
        </a:ln>
        <a:effectLst/>
      </dgm:spPr>
    </dgm:pt>
    <dgm:pt modelId="{3045B704-9502-6B47-911E-238D297C3C4E}" type="pres">
      <dgm:prSet presAssocID="{617B7CD4-9DC5-584F-BCBF-D006B0673B56}" presName="ConnectLineEnd1" presStyleLbl="lnNode1" presStyleIdx="5" presStyleCnt="6"/>
      <dgm:spPr/>
    </dgm:pt>
    <dgm:pt modelId="{42E22464-0D6B-2A43-92F5-43148039F848}" type="pres">
      <dgm:prSet presAssocID="{617B7CD4-9DC5-584F-BCBF-D006B0673B56}"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62AC5E09-FE25-8B40-8CD0-B512B3EC677D}" type="presOf" srcId="{617B7CD4-9DC5-584F-BCBF-D006B0673B56}" destId="{03CC330D-5B70-D74B-8ABA-80F2842C0E3B}"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E613350F-F040-F946-A283-F06CF00C27E2}" srcId="{E5B2E815-0D19-41DC-B01B-4D608769620A}" destId="{617B7CD4-9DC5-584F-BCBF-D006B0673B56}" srcOrd="5" destOrd="0" parTransId="{810AAC0F-2FB8-584E-9BE0-7EBCC08A7B57}" sibTransId="{F79A5CD3-AD94-5E42-860B-637BFC833DC1}"/>
    <dgm:cxn modelId="{A2A50010-8F67-49E4-9B0A-E0F7FDA9656C}" type="presOf" srcId="{B54C8F6C-BE1E-4EAB-B7A0-48DE01FFAA36}" destId="{45A02F84-C6CB-43F5-AEE4-3EA66C2BD25F}" srcOrd="0" destOrd="0" presId="urn:microsoft.com/office/officeart/2016/7/layout/RoundedRectangleTimeline"/>
    <dgm:cxn modelId="{71689910-3447-784A-AE98-A1B123416481}" type="presOf" srcId="{85FA3963-0E88-E041-BA6B-D8189CA1E776}" destId="{6747DA45-1AD2-AE4F-9A91-3B76CD9DF03C}"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D618802D-0574-9346-A613-4498EFAB0FA1}" type="presOf" srcId="{437ECF61-AB1D-AB4C-A984-48DBC241567F}" destId="{5926CB3F-5614-2544-ABE7-563EDCE18AFE}" srcOrd="0" destOrd="0" presId="urn:microsoft.com/office/officeart/2016/7/layout/RoundedRectangleTimeline"/>
    <dgm:cxn modelId="{D88F5139-A3BF-4F98-ABB0-AEE7243465CB}" type="presOf" srcId="{87BF7896-20EA-4E8F-B6F4-A34EC5C9CB50}" destId="{9D82041D-873A-4600-A9C7-C0A0ADFB138B}" srcOrd="0" destOrd="0" presId="urn:microsoft.com/office/officeart/2016/7/layout/RoundedRectangleTimeline"/>
    <dgm:cxn modelId="{5D3B785F-40BA-9842-9D6D-027B67CA2780}" srcId="{AC76BE15-3E8A-498B-91BD-CF772C26B6F1}" destId="{437ECF61-AB1D-AB4C-A984-48DBC241567F}" srcOrd="0" destOrd="0" parTransId="{FC76A37B-D0C1-434B-931E-FA739DB10C25}" sibTransId="{FCC09E58-8D43-0F43-992C-003CA229FDF0}"/>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16F63066-2EBF-8E4E-8C8B-7833684C25B1}" srcId="{617B7CD4-9DC5-584F-BCBF-D006B0673B56}" destId="{85FA3963-0E88-E041-BA6B-D8189CA1E776}" srcOrd="0" destOrd="0" parTransId="{E6A23530-73DF-2241-81B9-C1A37F8F4C31}" sibTransId="{9FEAACE2-9EA2-1244-A1AC-F96D02CDEBEF}"/>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C8CAF48F-322D-43C3-A68B-40DA904320AC}" type="presOf" srcId="{E5B2E815-0D19-41DC-B01B-4D608769620A}" destId="{196C9F68-3606-4282-A4C6-4485F1280B5F}" srcOrd="0" destOrd="0" presId="urn:microsoft.com/office/officeart/2016/7/layout/RoundedRectangleTimeline"/>
    <dgm:cxn modelId="{4F1DA0BB-004B-EA4C-88EA-99C314F446C8}" type="presOf" srcId="{AC76BE15-3E8A-498B-91BD-CF772C26B6F1}" destId="{11E5E1FD-4CC2-2746-AFC7-74278817DC0E}" srcOrd="0" destOrd="0" presId="urn:microsoft.com/office/officeart/2016/7/layout/RoundedRectangleTimeline"/>
    <dgm:cxn modelId="{4364E2C3-1ECD-DF4F-819F-6C19735D5C72}" srcId="{617B7CD4-9DC5-584F-BCBF-D006B0673B56}" destId="{234D04BF-5A62-C940-9836-0236CE5037D3}" srcOrd="1" destOrd="0" parTransId="{40EF6176-B450-D545-ADCD-36E5F95A1DD4}" sibTransId="{CE05742A-45CE-E445-9BF0-E7CB7972CB50}"/>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A3FC8AF2-B482-DF4E-9649-02258D045CFC}" type="presOf" srcId="{234D04BF-5A62-C940-9836-0236CE5037D3}" destId="{6747DA45-1AD2-AE4F-9A91-3B76CD9DF03C}" srcOrd="0" destOrd="1" presId="urn:microsoft.com/office/officeart/2016/7/layout/RoundedRectangleTimeline"/>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B935DA60-2D6A-A244-9E3F-325DF19089D0}" type="presParOf" srcId="{196C9F68-3606-4282-A4C6-4485F1280B5F}" destId="{227BBEBC-C463-E145-A51B-22196C53CEAE}" srcOrd="8" destOrd="0" presId="urn:microsoft.com/office/officeart/2016/7/layout/RoundedRectangleTimeline"/>
    <dgm:cxn modelId="{3F10C15D-918C-5C41-BDB1-89093A8E0F6E}" type="presParOf" srcId="{227BBEBC-C463-E145-A51B-22196C53CEAE}" destId="{11E5E1FD-4CC2-2746-AFC7-74278817DC0E}" srcOrd="0" destOrd="0" presId="urn:microsoft.com/office/officeart/2016/7/layout/RoundedRectangleTimeline"/>
    <dgm:cxn modelId="{044303C0-2861-4F4D-B567-3CBF5E133937}" type="presParOf" srcId="{227BBEBC-C463-E145-A51B-22196C53CEAE}" destId="{5926CB3F-5614-2544-ABE7-563EDCE18AFE}" srcOrd="1" destOrd="0" presId="urn:microsoft.com/office/officeart/2016/7/layout/RoundedRectangleTimeline"/>
    <dgm:cxn modelId="{3D09F99A-76ED-0F4D-AEB5-30F640BA4988}" type="presParOf" srcId="{227BBEBC-C463-E145-A51B-22196C53CEAE}" destId="{AD3FBA8D-320B-1044-82CB-B1933BDF21B5}" srcOrd="2" destOrd="0" presId="urn:microsoft.com/office/officeart/2016/7/layout/RoundedRectangleTimeline"/>
    <dgm:cxn modelId="{2D8BD21B-DE2A-6142-B4CD-8CA7245C3994}" type="presParOf" srcId="{227BBEBC-C463-E145-A51B-22196C53CEAE}" destId="{FD0A9149-FE7F-7D4E-B313-1701CBE8875E}" srcOrd="3" destOrd="0" presId="urn:microsoft.com/office/officeart/2016/7/layout/RoundedRectangleTimeline"/>
    <dgm:cxn modelId="{464A8A9D-08ED-D142-B158-C9F168BC4B27}" type="presParOf" srcId="{227BBEBC-C463-E145-A51B-22196C53CEAE}" destId="{FCE9AF8E-4881-A64B-83F7-B5C3CE0C4933}" srcOrd="4" destOrd="0" presId="urn:microsoft.com/office/officeart/2016/7/layout/RoundedRectangleTimeline"/>
    <dgm:cxn modelId="{335FD3A2-854C-6449-9B49-9ABF37979283}" type="presParOf" srcId="{196C9F68-3606-4282-A4C6-4485F1280B5F}" destId="{4396CA45-699A-5F41-81C1-0F67B609904C}" srcOrd="9" destOrd="0" presId="urn:microsoft.com/office/officeart/2016/7/layout/RoundedRectangleTimeline"/>
    <dgm:cxn modelId="{14E2A337-9361-3B4E-AFD6-8264956DC9EB}" type="presParOf" srcId="{196C9F68-3606-4282-A4C6-4485F1280B5F}" destId="{8A02A35D-8049-BD4C-9BF0-32FDD44D667A}" srcOrd="10" destOrd="0" presId="urn:microsoft.com/office/officeart/2016/7/layout/RoundedRectangleTimeline"/>
    <dgm:cxn modelId="{CA432C15-1463-704F-82C5-858FFE815DF2}" type="presParOf" srcId="{8A02A35D-8049-BD4C-9BF0-32FDD44D667A}" destId="{03CC330D-5B70-D74B-8ABA-80F2842C0E3B}" srcOrd="0" destOrd="0" presId="urn:microsoft.com/office/officeart/2016/7/layout/RoundedRectangleTimeline"/>
    <dgm:cxn modelId="{CF6FE4B8-7354-DD48-8E75-48C7656588DF}" type="presParOf" srcId="{8A02A35D-8049-BD4C-9BF0-32FDD44D667A}" destId="{6747DA45-1AD2-AE4F-9A91-3B76CD9DF03C}" srcOrd="1" destOrd="0" presId="urn:microsoft.com/office/officeart/2016/7/layout/RoundedRectangleTimeline"/>
    <dgm:cxn modelId="{2E108A19-65E1-534D-B679-3343FC8EEA11}" type="presParOf" srcId="{8A02A35D-8049-BD4C-9BF0-32FDD44D667A}" destId="{BCF0BD50-8D96-A045-A9B3-98357B82DF4C}" srcOrd="2" destOrd="0" presId="urn:microsoft.com/office/officeart/2016/7/layout/RoundedRectangleTimeline"/>
    <dgm:cxn modelId="{6506FDD3-41F8-C846-9390-EE4472C3A667}" type="presParOf" srcId="{8A02A35D-8049-BD4C-9BF0-32FDD44D667A}" destId="{3045B704-9502-6B47-911E-238D297C3C4E}" srcOrd="3" destOrd="0" presId="urn:microsoft.com/office/officeart/2016/7/layout/RoundedRectangleTimeline"/>
    <dgm:cxn modelId="{A6BADA95-5D92-2E4F-A486-0943688F10AB}" type="presParOf" srcId="{8A02A35D-8049-BD4C-9BF0-32FDD44D667A}" destId="{42E22464-0D6B-2A43-92F5-43148039F848}"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7C5B60-7516-425D-B425-7AE98C69FF04}"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15642D2-1565-431B-B92F-47DB8D2CFB5A}">
      <dgm:prSet phldr="0"/>
      <dgm:spPr/>
      <dgm:t>
        <a:bodyPr/>
        <a:lstStyle/>
        <a:p>
          <a:pPr rtl="0"/>
          <a:r>
            <a:rPr lang="en-US" dirty="0">
              <a:latin typeface="Walbaum Display"/>
            </a:rPr>
            <a:t>ACT Specific</a:t>
          </a:r>
          <a:endParaRPr lang="en-US" dirty="0"/>
        </a:p>
      </dgm:t>
    </dgm:pt>
    <dgm:pt modelId="{7AE224AF-7213-4241-8ADD-4D7516D53071}" type="parTrans" cxnId="{D84098BA-FC33-4B20-A1FA-458A58B59F62}">
      <dgm:prSet/>
      <dgm:spPr/>
      <dgm:t>
        <a:bodyPr/>
        <a:lstStyle/>
        <a:p>
          <a:endParaRPr lang="en-US"/>
        </a:p>
      </dgm:t>
    </dgm:pt>
    <dgm:pt modelId="{834E2032-9DDA-4F67-A7C1-ABFAAAAA699D}" type="sibTrans" cxnId="{D84098BA-FC33-4B20-A1FA-458A58B59F62}">
      <dgm:prSet/>
      <dgm:spPr/>
      <dgm:t>
        <a:bodyPr/>
        <a:lstStyle/>
        <a:p>
          <a:endParaRPr lang="en-US"/>
        </a:p>
      </dgm:t>
    </dgm:pt>
    <dgm:pt modelId="{DFE65D95-97BE-455A-95B1-4B27E6685772}">
      <dgm:prSet custT="1"/>
      <dgm:spPr/>
      <dgm:t>
        <a:bodyPr/>
        <a:lstStyle/>
        <a:p>
          <a:r>
            <a:rPr lang="en-US" sz="2100" kern="1200" dirty="0">
              <a:solidFill>
                <a:prstClr val="black">
                  <a:hueOff val="0"/>
                  <a:satOff val="0"/>
                  <a:lumOff val="0"/>
                  <a:alphaOff val="0"/>
                </a:prstClr>
              </a:solidFill>
              <a:latin typeface="Walbaum Display"/>
              <a:ea typeface="+mn-ea"/>
              <a:cs typeface="+mn-cs"/>
            </a:rPr>
            <a:t>Chronic Pain Acceptance Questionnaire (CPAQ</a:t>
          </a:r>
          <a:r>
            <a:rPr lang="en-US" sz="2100" kern="1200" dirty="0"/>
            <a:t>)</a:t>
          </a:r>
        </a:p>
      </dgm:t>
    </dgm:pt>
    <dgm:pt modelId="{09E671D1-A25C-4E81-B2C0-2ED0A6654717}" type="parTrans" cxnId="{C2D1FE67-B3A7-413C-94A6-B050DF57AC9F}">
      <dgm:prSet/>
      <dgm:spPr/>
      <dgm:t>
        <a:bodyPr/>
        <a:lstStyle/>
        <a:p>
          <a:endParaRPr lang="en-US"/>
        </a:p>
      </dgm:t>
    </dgm:pt>
    <dgm:pt modelId="{7F66420D-25A0-40C9-8AA8-27F1A71CF878}" type="sibTrans" cxnId="{C2D1FE67-B3A7-413C-94A6-B050DF57AC9F}">
      <dgm:prSet/>
      <dgm:spPr/>
      <dgm:t>
        <a:bodyPr/>
        <a:lstStyle/>
        <a:p>
          <a:endParaRPr lang="en-US"/>
        </a:p>
      </dgm:t>
    </dgm:pt>
    <dgm:pt modelId="{566358B3-45CC-468B-947F-7C493CF2A02B}">
      <dgm:prSet phldr="0"/>
      <dgm:spPr/>
      <dgm:t>
        <a:bodyPr/>
        <a:lstStyle/>
        <a:p>
          <a:pPr rtl="0"/>
          <a:r>
            <a:rPr lang="en-US" sz="2100" kern="1200" dirty="0">
              <a:latin typeface="Walbaum Display"/>
            </a:rPr>
            <a:t>Pain Willingness</a:t>
          </a:r>
        </a:p>
      </dgm:t>
    </dgm:pt>
    <dgm:pt modelId="{06A723E4-30AB-472B-A37B-3BF03D5E3054}" type="parTrans" cxnId="{B585E6E1-788E-47D4-AEF2-EF42F990885E}">
      <dgm:prSet/>
      <dgm:spPr/>
      <dgm:t>
        <a:bodyPr/>
        <a:lstStyle/>
        <a:p>
          <a:endParaRPr lang="en-US"/>
        </a:p>
      </dgm:t>
    </dgm:pt>
    <dgm:pt modelId="{58EE5BE5-9E1D-4B20-9D28-7103DF56D894}" type="sibTrans" cxnId="{B585E6E1-788E-47D4-AEF2-EF42F990885E}">
      <dgm:prSet/>
      <dgm:spPr/>
      <dgm:t>
        <a:bodyPr/>
        <a:lstStyle/>
        <a:p>
          <a:endParaRPr lang="en-US"/>
        </a:p>
      </dgm:t>
    </dgm:pt>
    <dgm:pt modelId="{B60E5680-98B7-4A95-A7D5-ABF53E896713}">
      <dgm:prSet phldr="0"/>
      <dgm:spPr/>
      <dgm:t>
        <a:bodyPr/>
        <a:lstStyle/>
        <a:p>
          <a:pPr rtl="0"/>
          <a:r>
            <a:rPr lang="en-US" sz="2100" kern="1200" dirty="0">
              <a:latin typeface="Walbaum Display"/>
            </a:rPr>
            <a:t>Activity Engagement</a:t>
          </a:r>
        </a:p>
      </dgm:t>
    </dgm:pt>
    <dgm:pt modelId="{1358D934-BED5-4E2B-977F-87ECB30BED4F}" type="parTrans" cxnId="{FFC74CE6-254F-4B6A-BE46-835161F606CE}">
      <dgm:prSet/>
      <dgm:spPr/>
      <dgm:t>
        <a:bodyPr/>
        <a:lstStyle/>
        <a:p>
          <a:endParaRPr lang="en-US"/>
        </a:p>
      </dgm:t>
    </dgm:pt>
    <dgm:pt modelId="{904F35C7-2E93-472E-B2A1-71631FD78BB3}" type="sibTrans" cxnId="{FFC74CE6-254F-4B6A-BE46-835161F606CE}">
      <dgm:prSet/>
      <dgm:spPr/>
      <dgm:t>
        <a:bodyPr/>
        <a:lstStyle/>
        <a:p>
          <a:endParaRPr lang="en-US"/>
        </a:p>
      </dgm:t>
    </dgm:pt>
    <dgm:pt modelId="{77A8D96A-CD8C-4E8E-8F57-A2ECD5C539E3}">
      <dgm:prSet phldr="0" custT="1"/>
      <dgm:spPr/>
      <dgm:t>
        <a:bodyPr/>
        <a:lstStyle/>
        <a:p>
          <a:pPr rtl="0"/>
          <a:r>
            <a:rPr lang="en-US" sz="1500" kern="1200" dirty="0">
              <a:solidFill>
                <a:schemeClr val="tx1"/>
              </a:solidFill>
              <a:latin typeface="Walbaum Display"/>
              <a:ea typeface="+mn-ea"/>
              <a:cs typeface="+mn-cs"/>
            </a:rPr>
            <a:t>Qualitative</a:t>
          </a:r>
          <a:r>
            <a:rPr lang="en-US" sz="1500" kern="1200" dirty="0">
              <a:solidFill>
                <a:prstClr val="black">
                  <a:hueOff val="0"/>
                  <a:satOff val="0"/>
                  <a:lumOff val="0"/>
                  <a:alphaOff val="0"/>
                </a:prstClr>
              </a:solidFill>
              <a:latin typeface="Walbaum Display"/>
              <a:ea typeface="+mn-ea"/>
              <a:cs typeface="+mn-cs"/>
            </a:rPr>
            <a:t> </a:t>
          </a:r>
        </a:p>
      </dgm:t>
    </dgm:pt>
    <dgm:pt modelId="{AC249820-15E9-47A4-A195-7FC27A1AD619}" type="parTrans" cxnId="{82014896-FF61-40AB-9D31-C8C8821663EE}">
      <dgm:prSet/>
      <dgm:spPr/>
      <dgm:t>
        <a:bodyPr/>
        <a:lstStyle/>
        <a:p>
          <a:endParaRPr lang="en-US"/>
        </a:p>
      </dgm:t>
    </dgm:pt>
    <dgm:pt modelId="{44758A24-E830-494D-BEDB-7D1160CCFBEF}" type="sibTrans" cxnId="{82014896-FF61-40AB-9D31-C8C8821663EE}">
      <dgm:prSet/>
      <dgm:spPr/>
      <dgm:t>
        <a:bodyPr/>
        <a:lstStyle/>
        <a:p>
          <a:endParaRPr lang="en-US"/>
        </a:p>
      </dgm:t>
    </dgm:pt>
    <dgm:pt modelId="{AD8900EB-2F22-45B4-8D3B-C5BDB9D31925}">
      <dgm:prSet phldr="0" custT="1"/>
      <dgm:spPr/>
      <dgm:t>
        <a:bodyPr/>
        <a:lstStyle/>
        <a:p>
          <a:pPr rtl="0"/>
          <a:r>
            <a:rPr lang="en-US" sz="1500" kern="1200" dirty="0">
              <a:solidFill>
                <a:prstClr val="white"/>
              </a:solidFill>
              <a:latin typeface="Walbaum Display"/>
              <a:ea typeface="+mn-ea"/>
              <a:cs typeface="+mn-cs"/>
            </a:rPr>
            <a:t>Physical Objective Measures </a:t>
          </a:r>
        </a:p>
      </dgm:t>
    </dgm:pt>
    <dgm:pt modelId="{653985A5-370C-437D-AD97-E30E40243AF0}" type="parTrans" cxnId="{39468910-8F52-4D68-8067-0EDD15365F0B}">
      <dgm:prSet/>
      <dgm:spPr/>
      <dgm:t>
        <a:bodyPr/>
        <a:lstStyle/>
        <a:p>
          <a:endParaRPr lang="en-US"/>
        </a:p>
      </dgm:t>
    </dgm:pt>
    <dgm:pt modelId="{3EA2014A-7206-4F0B-934B-D87228C0EE32}" type="sibTrans" cxnId="{39468910-8F52-4D68-8067-0EDD15365F0B}">
      <dgm:prSet/>
      <dgm:spPr/>
      <dgm:t>
        <a:bodyPr/>
        <a:lstStyle/>
        <a:p>
          <a:endParaRPr lang="en-US"/>
        </a:p>
      </dgm:t>
    </dgm:pt>
    <dgm:pt modelId="{126A03C7-122B-4A8F-A1D0-ECBFF2C57860}">
      <dgm:prSet phldr="0" custT="1"/>
      <dgm:spPr/>
      <dgm:t>
        <a:bodyPr/>
        <a:lstStyle/>
        <a:p>
          <a:pPr rtl="0"/>
          <a:r>
            <a:rPr lang="en-US" sz="2100" kern="1200" dirty="0">
              <a:solidFill>
                <a:prstClr val="black">
                  <a:hueOff val="0"/>
                  <a:satOff val="0"/>
                  <a:lumOff val="0"/>
                  <a:alphaOff val="0"/>
                </a:prstClr>
              </a:solidFill>
              <a:latin typeface="Walbaum Display"/>
              <a:ea typeface="+mn-ea"/>
              <a:cs typeface="+mn-cs"/>
            </a:rPr>
            <a:t>6 Minute Walk Test (6MWT)</a:t>
          </a:r>
        </a:p>
      </dgm:t>
    </dgm:pt>
    <dgm:pt modelId="{F6E45A68-6270-4ABE-9C7D-F2DF05B9231C}" type="parTrans" cxnId="{DF8198F7-79EC-462A-B4D2-4E37A75AD735}">
      <dgm:prSet/>
      <dgm:spPr/>
      <dgm:t>
        <a:bodyPr/>
        <a:lstStyle/>
        <a:p>
          <a:endParaRPr lang="en-US"/>
        </a:p>
      </dgm:t>
    </dgm:pt>
    <dgm:pt modelId="{A111E035-AD76-489E-A193-5569C378D8A3}" type="sibTrans" cxnId="{DF8198F7-79EC-462A-B4D2-4E37A75AD735}">
      <dgm:prSet/>
      <dgm:spPr/>
      <dgm:t>
        <a:bodyPr/>
        <a:lstStyle/>
        <a:p>
          <a:endParaRPr lang="en-US"/>
        </a:p>
      </dgm:t>
    </dgm:pt>
    <dgm:pt modelId="{5060C167-8705-420E-979C-E1C10283A00F}">
      <dgm:prSet phldr="0" custT="1"/>
      <dgm:spPr/>
      <dgm:t>
        <a:bodyPr/>
        <a:lstStyle/>
        <a:p>
          <a:r>
            <a:rPr lang="en-US" sz="2100" kern="1200" dirty="0">
              <a:solidFill>
                <a:prstClr val="black">
                  <a:hueOff val="0"/>
                  <a:satOff val="0"/>
                  <a:lumOff val="0"/>
                  <a:alphaOff val="0"/>
                </a:prstClr>
              </a:solidFill>
              <a:latin typeface="Walbaum Display"/>
              <a:ea typeface="+mn-ea"/>
              <a:cs typeface="+mn-cs"/>
            </a:rPr>
            <a:t>30 second Sit to Stand </a:t>
          </a:r>
        </a:p>
      </dgm:t>
    </dgm:pt>
    <dgm:pt modelId="{A0D5295F-1500-4EEA-87E9-C88A0CD25F6E}" type="parTrans" cxnId="{05A39823-693A-42DB-8D9C-1E04CCAE3528}">
      <dgm:prSet/>
      <dgm:spPr/>
      <dgm:t>
        <a:bodyPr/>
        <a:lstStyle/>
        <a:p>
          <a:endParaRPr lang="en-US"/>
        </a:p>
      </dgm:t>
    </dgm:pt>
    <dgm:pt modelId="{9F6A45EC-98E5-499E-A5E0-141C175BFB29}" type="sibTrans" cxnId="{05A39823-693A-42DB-8D9C-1E04CCAE3528}">
      <dgm:prSet/>
      <dgm:spPr/>
      <dgm:t>
        <a:bodyPr/>
        <a:lstStyle/>
        <a:p>
          <a:endParaRPr lang="en-US"/>
        </a:p>
      </dgm:t>
    </dgm:pt>
    <dgm:pt modelId="{4061E0F2-ED94-9749-A3C8-3D272B067345}">
      <dgm:prSet phldr="0" custT="1"/>
      <dgm:spPr/>
      <dgm:t>
        <a:bodyPr/>
        <a:lstStyle/>
        <a:p>
          <a:pPr rtl="0"/>
          <a:r>
            <a:rPr lang="en-US" sz="2100" kern="1200" dirty="0">
              <a:solidFill>
                <a:prstClr val="black">
                  <a:hueOff val="0"/>
                  <a:satOff val="0"/>
                  <a:lumOff val="0"/>
                  <a:alphaOff val="0"/>
                </a:prstClr>
              </a:solidFill>
              <a:latin typeface="Walbaum Display"/>
              <a:ea typeface="+mn-ea"/>
              <a:cs typeface="+mn-cs"/>
            </a:rPr>
            <a:t>Patient Satisfaction scores with treatment intervention</a:t>
          </a:r>
        </a:p>
      </dgm:t>
    </dgm:pt>
    <dgm:pt modelId="{608D8638-5789-9B45-904A-110C99659D83}" type="parTrans" cxnId="{04C60BD8-2667-C048-BEC6-44E486487F39}">
      <dgm:prSet/>
      <dgm:spPr/>
      <dgm:t>
        <a:bodyPr/>
        <a:lstStyle/>
        <a:p>
          <a:endParaRPr lang="en-US"/>
        </a:p>
      </dgm:t>
    </dgm:pt>
    <dgm:pt modelId="{289A3C03-503B-0C41-8D9A-97B8513D63ED}" type="sibTrans" cxnId="{04C60BD8-2667-C048-BEC6-44E486487F39}">
      <dgm:prSet/>
      <dgm:spPr/>
      <dgm:t>
        <a:bodyPr/>
        <a:lstStyle/>
        <a:p>
          <a:endParaRPr lang="en-US"/>
        </a:p>
      </dgm:t>
    </dgm:pt>
    <dgm:pt modelId="{52212251-CD10-4F44-AC76-2F09FDEBEFCD}">
      <dgm:prSet phldr="0" custT="1"/>
      <dgm:spPr/>
      <dgm:t>
        <a:bodyPr/>
        <a:lstStyle/>
        <a:p>
          <a:pPr rtl="0"/>
          <a:r>
            <a:rPr lang="en-US" sz="2100" kern="1200" dirty="0">
              <a:solidFill>
                <a:prstClr val="black">
                  <a:hueOff val="0"/>
                  <a:satOff val="0"/>
                  <a:lumOff val="0"/>
                  <a:alphaOff val="0"/>
                </a:prstClr>
              </a:solidFill>
              <a:latin typeface="Walbaum Display"/>
              <a:ea typeface="+mn-ea"/>
              <a:cs typeface="+mn-cs"/>
            </a:rPr>
            <a:t>Patient feedback </a:t>
          </a:r>
        </a:p>
      </dgm:t>
    </dgm:pt>
    <dgm:pt modelId="{3601DDEC-DED4-C547-B185-FB5912B91BE3}" type="parTrans" cxnId="{589E7DDD-81A9-D946-9AA8-47D31F2942E1}">
      <dgm:prSet/>
      <dgm:spPr/>
      <dgm:t>
        <a:bodyPr/>
        <a:lstStyle/>
        <a:p>
          <a:endParaRPr lang="en-US"/>
        </a:p>
      </dgm:t>
    </dgm:pt>
    <dgm:pt modelId="{F3C08E87-0A97-314F-977A-D52960D0E89A}" type="sibTrans" cxnId="{589E7DDD-81A9-D946-9AA8-47D31F2942E1}">
      <dgm:prSet/>
      <dgm:spPr/>
      <dgm:t>
        <a:bodyPr/>
        <a:lstStyle/>
        <a:p>
          <a:endParaRPr lang="en-US"/>
        </a:p>
      </dgm:t>
    </dgm:pt>
    <dgm:pt modelId="{64897EFE-E47B-C84F-B906-252CB0A33D9C}" type="pres">
      <dgm:prSet presAssocID="{307C5B60-7516-425D-B425-7AE98C69FF04}" presName="linear" presStyleCnt="0">
        <dgm:presLayoutVars>
          <dgm:dir/>
          <dgm:animLvl val="lvl"/>
          <dgm:resizeHandles val="exact"/>
        </dgm:presLayoutVars>
      </dgm:prSet>
      <dgm:spPr/>
    </dgm:pt>
    <dgm:pt modelId="{5CD9DF6E-238D-2547-970A-24DC95EF7218}" type="pres">
      <dgm:prSet presAssocID="{415642D2-1565-431B-B92F-47DB8D2CFB5A}" presName="parentLin" presStyleCnt="0"/>
      <dgm:spPr/>
    </dgm:pt>
    <dgm:pt modelId="{D688E3A0-A77C-AC48-B253-99BF69221D99}" type="pres">
      <dgm:prSet presAssocID="{415642D2-1565-431B-B92F-47DB8D2CFB5A}" presName="parentLeftMargin" presStyleLbl="node1" presStyleIdx="0" presStyleCnt="3"/>
      <dgm:spPr/>
    </dgm:pt>
    <dgm:pt modelId="{11C3CD3E-E925-5F4C-B2C3-1AEB3CFF7A08}" type="pres">
      <dgm:prSet presAssocID="{415642D2-1565-431B-B92F-47DB8D2CFB5A}" presName="parentText" presStyleLbl="node1" presStyleIdx="0" presStyleCnt="3">
        <dgm:presLayoutVars>
          <dgm:chMax val="0"/>
          <dgm:bulletEnabled val="1"/>
        </dgm:presLayoutVars>
      </dgm:prSet>
      <dgm:spPr/>
    </dgm:pt>
    <dgm:pt modelId="{838DBDF6-EE3B-4843-AC95-89B1BC082454}" type="pres">
      <dgm:prSet presAssocID="{415642D2-1565-431B-B92F-47DB8D2CFB5A}" presName="negativeSpace" presStyleCnt="0"/>
      <dgm:spPr/>
    </dgm:pt>
    <dgm:pt modelId="{ABC01847-958A-F446-851B-0A1A48BBD4FF}" type="pres">
      <dgm:prSet presAssocID="{415642D2-1565-431B-B92F-47DB8D2CFB5A}" presName="childText" presStyleLbl="conFgAcc1" presStyleIdx="0" presStyleCnt="3">
        <dgm:presLayoutVars>
          <dgm:bulletEnabled val="1"/>
        </dgm:presLayoutVars>
      </dgm:prSet>
      <dgm:spPr/>
    </dgm:pt>
    <dgm:pt modelId="{08627F1B-E276-CF40-ABAE-18E8FAC3D883}" type="pres">
      <dgm:prSet presAssocID="{834E2032-9DDA-4F67-A7C1-ABFAAAAA699D}" presName="spaceBetweenRectangles" presStyleCnt="0"/>
      <dgm:spPr/>
    </dgm:pt>
    <dgm:pt modelId="{EA9FFCB3-B8BC-4198-989D-8C919EA987D5}" type="pres">
      <dgm:prSet presAssocID="{AD8900EB-2F22-45B4-8D3B-C5BDB9D31925}" presName="parentLin" presStyleCnt="0"/>
      <dgm:spPr/>
    </dgm:pt>
    <dgm:pt modelId="{BE8F318C-82CE-4252-B3ED-E7252FF61AF6}" type="pres">
      <dgm:prSet presAssocID="{AD8900EB-2F22-45B4-8D3B-C5BDB9D31925}" presName="parentLeftMargin" presStyleLbl="node1" presStyleIdx="0" presStyleCnt="3"/>
      <dgm:spPr/>
    </dgm:pt>
    <dgm:pt modelId="{FDB5B826-5433-43F9-9C0A-1D53652F71F5}" type="pres">
      <dgm:prSet presAssocID="{AD8900EB-2F22-45B4-8D3B-C5BDB9D31925}" presName="parentText" presStyleLbl="node1" presStyleIdx="1" presStyleCnt="3" custLinFactNeighborX="33333" custLinFactNeighborY="10366">
        <dgm:presLayoutVars>
          <dgm:chMax val="0"/>
          <dgm:bulletEnabled val="1"/>
        </dgm:presLayoutVars>
      </dgm:prSet>
      <dgm:spPr/>
    </dgm:pt>
    <dgm:pt modelId="{6F98BAA9-DD5B-43E8-8BBC-476C40B111B8}" type="pres">
      <dgm:prSet presAssocID="{AD8900EB-2F22-45B4-8D3B-C5BDB9D31925}" presName="negativeSpace" presStyleCnt="0"/>
      <dgm:spPr/>
    </dgm:pt>
    <dgm:pt modelId="{9712AE08-9048-4058-ADEC-5900124FF336}" type="pres">
      <dgm:prSet presAssocID="{AD8900EB-2F22-45B4-8D3B-C5BDB9D31925}" presName="childText" presStyleLbl="conFgAcc1" presStyleIdx="1" presStyleCnt="3">
        <dgm:presLayoutVars>
          <dgm:bulletEnabled val="1"/>
        </dgm:presLayoutVars>
      </dgm:prSet>
      <dgm:spPr/>
    </dgm:pt>
    <dgm:pt modelId="{A60BDA85-8C6A-46AA-A892-014986E546F2}" type="pres">
      <dgm:prSet presAssocID="{3EA2014A-7206-4F0B-934B-D87228C0EE32}" presName="spaceBetweenRectangles" presStyleCnt="0"/>
      <dgm:spPr/>
    </dgm:pt>
    <dgm:pt modelId="{3825F5F4-9ABB-8541-81FA-4C151968AD2F}" type="pres">
      <dgm:prSet presAssocID="{77A8D96A-CD8C-4E8E-8F57-A2ECD5C539E3}" presName="parentLin" presStyleCnt="0"/>
      <dgm:spPr/>
    </dgm:pt>
    <dgm:pt modelId="{BDA80D7E-7E11-2244-97AE-CF78C82DB278}" type="pres">
      <dgm:prSet presAssocID="{77A8D96A-CD8C-4E8E-8F57-A2ECD5C539E3}" presName="parentLeftMargin" presStyleLbl="node1" presStyleIdx="1" presStyleCnt="3"/>
      <dgm:spPr/>
    </dgm:pt>
    <dgm:pt modelId="{CE32DE93-A6D9-B549-8406-AB71D8397A05}" type="pres">
      <dgm:prSet presAssocID="{77A8D96A-CD8C-4E8E-8F57-A2ECD5C539E3}" presName="parentText" presStyleLbl="node1" presStyleIdx="2" presStyleCnt="3" custLinFactNeighborX="33334" custLinFactNeighborY="9224">
        <dgm:presLayoutVars>
          <dgm:chMax val="0"/>
          <dgm:bulletEnabled val="1"/>
        </dgm:presLayoutVars>
      </dgm:prSet>
      <dgm:spPr/>
    </dgm:pt>
    <dgm:pt modelId="{BBCFDFC3-0D25-AF47-B5E8-AD9807F13B02}" type="pres">
      <dgm:prSet presAssocID="{77A8D96A-CD8C-4E8E-8F57-A2ECD5C539E3}" presName="negativeSpace" presStyleCnt="0"/>
      <dgm:spPr/>
    </dgm:pt>
    <dgm:pt modelId="{453A978C-5827-AD4C-A39C-CB7DEC6FD354}" type="pres">
      <dgm:prSet presAssocID="{77A8D96A-CD8C-4E8E-8F57-A2ECD5C539E3}" presName="childText" presStyleLbl="conFgAcc1" presStyleIdx="2" presStyleCnt="3">
        <dgm:presLayoutVars>
          <dgm:bulletEnabled val="1"/>
        </dgm:presLayoutVars>
      </dgm:prSet>
      <dgm:spPr/>
    </dgm:pt>
  </dgm:ptLst>
  <dgm:cxnLst>
    <dgm:cxn modelId="{DBB50103-7D34-424F-8D38-D38F03208FFE}" type="presOf" srcId="{AD8900EB-2F22-45B4-8D3B-C5BDB9D31925}" destId="{FDB5B826-5433-43F9-9C0A-1D53652F71F5}" srcOrd="1" destOrd="0" presId="urn:microsoft.com/office/officeart/2005/8/layout/list1"/>
    <dgm:cxn modelId="{39468910-8F52-4D68-8067-0EDD15365F0B}" srcId="{307C5B60-7516-425D-B425-7AE98C69FF04}" destId="{AD8900EB-2F22-45B4-8D3B-C5BDB9D31925}" srcOrd="1" destOrd="0" parTransId="{653985A5-370C-437D-AD97-E30E40243AF0}" sibTransId="{3EA2014A-7206-4F0B-934B-D87228C0EE32}"/>
    <dgm:cxn modelId="{38CE8A17-3EA9-3240-B296-737298665B9D}" type="presOf" srcId="{4061E0F2-ED94-9749-A3C8-3D272B067345}" destId="{453A978C-5827-AD4C-A39C-CB7DEC6FD354}" srcOrd="0" destOrd="0" presId="urn:microsoft.com/office/officeart/2005/8/layout/list1"/>
    <dgm:cxn modelId="{BB244E19-4BFF-4BA2-894C-235AC0FBC876}" type="presOf" srcId="{126A03C7-122B-4A8F-A1D0-ECBFF2C57860}" destId="{9712AE08-9048-4058-ADEC-5900124FF336}" srcOrd="0" destOrd="0" presId="urn:microsoft.com/office/officeart/2005/8/layout/list1"/>
    <dgm:cxn modelId="{05A39823-693A-42DB-8D9C-1E04CCAE3528}" srcId="{AD8900EB-2F22-45B4-8D3B-C5BDB9D31925}" destId="{5060C167-8705-420E-979C-E1C10283A00F}" srcOrd="1" destOrd="0" parTransId="{A0D5295F-1500-4EEA-87E9-C88A0CD25F6E}" sibTransId="{9F6A45EC-98E5-499E-A5E0-141C175BFB29}"/>
    <dgm:cxn modelId="{501C3B47-82FE-834E-9F4E-6209C2449265}" type="presOf" srcId="{307C5B60-7516-425D-B425-7AE98C69FF04}" destId="{64897EFE-E47B-C84F-B906-252CB0A33D9C}" srcOrd="0" destOrd="0" presId="urn:microsoft.com/office/officeart/2005/8/layout/list1"/>
    <dgm:cxn modelId="{D21FD067-2C16-442A-91D1-EBE961295852}" type="presOf" srcId="{AD8900EB-2F22-45B4-8D3B-C5BDB9D31925}" destId="{BE8F318C-82CE-4252-B3ED-E7252FF61AF6}" srcOrd="0" destOrd="0" presId="urn:microsoft.com/office/officeart/2005/8/layout/list1"/>
    <dgm:cxn modelId="{C2D1FE67-B3A7-413C-94A6-B050DF57AC9F}" srcId="{415642D2-1565-431B-B92F-47DB8D2CFB5A}" destId="{DFE65D95-97BE-455A-95B1-4B27E6685772}" srcOrd="0" destOrd="0" parTransId="{09E671D1-A25C-4E81-B2C0-2ED0A6654717}" sibTransId="{7F66420D-25A0-40C9-8AA8-27F1A71CF878}"/>
    <dgm:cxn modelId="{B5EE274F-1EAF-44CF-9FA0-CAC12096CA9F}" type="presOf" srcId="{5060C167-8705-420E-979C-E1C10283A00F}" destId="{9712AE08-9048-4058-ADEC-5900124FF336}" srcOrd="0" destOrd="1" presId="urn:microsoft.com/office/officeart/2005/8/layout/list1"/>
    <dgm:cxn modelId="{592F6385-1466-46CF-BB78-AC23232FE6AE}" type="presOf" srcId="{415642D2-1565-431B-B92F-47DB8D2CFB5A}" destId="{11C3CD3E-E925-5F4C-B2C3-1AEB3CFF7A08}" srcOrd="1" destOrd="0" presId="urn:microsoft.com/office/officeart/2005/8/layout/list1"/>
    <dgm:cxn modelId="{F7EEFF87-AF10-4A7E-B904-058BB7F0EE2F}" type="presOf" srcId="{566358B3-45CC-468B-947F-7C493CF2A02B}" destId="{ABC01847-958A-F446-851B-0A1A48BBD4FF}" srcOrd="0" destOrd="1" presId="urn:microsoft.com/office/officeart/2005/8/layout/list1"/>
    <dgm:cxn modelId="{82014896-FF61-40AB-9D31-C8C8821663EE}" srcId="{307C5B60-7516-425D-B425-7AE98C69FF04}" destId="{77A8D96A-CD8C-4E8E-8F57-A2ECD5C539E3}" srcOrd="2" destOrd="0" parTransId="{AC249820-15E9-47A4-A195-7FC27A1AD619}" sibTransId="{44758A24-E830-494D-BEDB-7D1160CCFBEF}"/>
    <dgm:cxn modelId="{668C409A-5987-3940-8887-C9A5657A374E}" type="presOf" srcId="{77A8D96A-CD8C-4E8E-8F57-A2ECD5C539E3}" destId="{CE32DE93-A6D9-B549-8406-AB71D8397A05}" srcOrd="1" destOrd="0" presId="urn:microsoft.com/office/officeart/2005/8/layout/list1"/>
    <dgm:cxn modelId="{9EA8A79E-EFFB-564C-A29A-C82BA17F97D6}" type="presOf" srcId="{77A8D96A-CD8C-4E8E-8F57-A2ECD5C539E3}" destId="{BDA80D7E-7E11-2244-97AE-CF78C82DB278}" srcOrd="0" destOrd="0" presId="urn:microsoft.com/office/officeart/2005/8/layout/list1"/>
    <dgm:cxn modelId="{D84098BA-FC33-4B20-A1FA-458A58B59F62}" srcId="{307C5B60-7516-425D-B425-7AE98C69FF04}" destId="{415642D2-1565-431B-B92F-47DB8D2CFB5A}" srcOrd="0" destOrd="0" parTransId="{7AE224AF-7213-4241-8ADD-4D7516D53071}" sibTransId="{834E2032-9DDA-4F67-A7C1-ABFAAAAA699D}"/>
    <dgm:cxn modelId="{38AE30CA-2CD0-4436-A066-B8808DB1E7DE}" type="presOf" srcId="{B60E5680-98B7-4A95-A7D5-ABF53E896713}" destId="{ABC01847-958A-F446-851B-0A1A48BBD4FF}" srcOrd="0" destOrd="2" presId="urn:microsoft.com/office/officeart/2005/8/layout/list1"/>
    <dgm:cxn modelId="{4A4696D1-6B3C-417E-833F-5CEE5A2658DB}" type="presOf" srcId="{415642D2-1565-431B-B92F-47DB8D2CFB5A}" destId="{D688E3A0-A77C-AC48-B253-99BF69221D99}" srcOrd="0" destOrd="0" presId="urn:microsoft.com/office/officeart/2005/8/layout/list1"/>
    <dgm:cxn modelId="{04C60BD8-2667-C048-BEC6-44E486487F39}" srcId="{77A8D96A-CD8C-4E8E-8F57-A2ECD5C539E3}" destId="{4061E0F2-ED94-9749-A3C8-3D272B067345}" srcOrd="0" destOrd="0" parTransId="{608D8638-5789-9B45-904A-110C99659D83}" sibTransId="{289A3C03-503B-0C41-8D9A-97B8513D63ED}"/>
    <dgm:cxn modelId="{589E7DDD-81A9-D946-9AA8-47D31F2942E1}" srcId="{77A8D96A-CD8C-4E8E-8F57-A2ECD5C539E3}" destId="{52212251-CD10-4F44-AC76-2F09FDEBEFCD}" srcOrd="1" destOrd="0" parTransId="{3601DDEC-DED4-C547-B185-FB5912B91BE3}" sibTransId="{F3C08E87-0A97-314F-977A-D52960D0E89A}"/>
    <dgm:cxn modelId="{B585E6E1-788E-47D4-AEF2-EF42F990885E}" srcId="{DFE65D95-97BE-455A-95B1-4B27E6685772}" destId="{566358B3-45CC-468B-947F-7C493CF2A02B}" srcOrd="0" destOrd="0" parTransId="{06A723E4-30AB-472B-A37B-3BF03D5E3054}" sibTransId="{58EE5BE5-9E1D-4B20-9D28-7103DF56D894}"/>
    <dgm:cxn modelId="{FFC74CE6-254F-4B6A-BE46-835161F606CE}" srcId="{DFE65D95-97BE-455A-95B1-4B27E6685772}" destId="{B60E5680-98B7-4A95-A7D5-ABF53E896713}" srcOrd="1" destOrd="0" parTransId="{1358D934-BED5-4E2B-977F-87ECB30BED4F}" sibTransId="{904F35C7-2E93-472E-B2A1-71631FD78BB3}"/>
    <dgm:cxn modelId="{963219EC-0B0A-4877-BA77-493E73847C5C}" type="presOf" srcId="{DFE65D95-97BE-455A-95B1-4B27E6685772}" destId="{ABC01847-958A-F446-851B-0A1A48BBD4FF}" srcOrd="0" destOrd="0" presId="urn:microsoft.com/office/officeart/2005/8/layout/list1"/>
    <dgm:cxn modelId="{F6A3A1F3-3287-F94D-B83C-04B8FA744975}" type="presOf" srcId="{52212251-CD10-4F44-AC76-2F09FDEBEFCD}" destId="{453A978C-5827-AD4C-A39C-CB7DEC6FD354}" srcOrd="0" destOrd="1" presId="urn:microsoft.com/office/officeart/2005/8/layout/list1"/>
    <dgm:cxn modelId="{DF8198F7-79EC-462A-B4D2-4E37A75AD735}" srcId="{AD8900EB-2F22-45B4-8D3B-C5BDB9D31925}" destId="{126A03C7-122B-4A8F-A1D0-ECBFF2C57860}" srcOrd="0" destOrd="0" parTransId="{F6E45A68-6270-4ABE-9C7D-F2DF05B9231C}" sibTransId="{A111E035-AD76-489E-A193-5569C378D8A3}"/>
    <dgm:cxn modelId="{43819759-5291-4C44-9B68-1CA771CFEB45}" type="presParOf" srcId="{64897EFE-E47B-C84F-B906-252CB0A33D9C}" destId="{5CD9DF6E-238D-2547-970A-24DC95EF7218}" srcOrd="0" destOrd="0" presId="urn:microsoft.com/office/officeart/2005/8/layout/list1"/>
    <dgm:cxn modelId="{F83E1929-EA87-40A3-B3DF-D26DA055BA5E}" type="presParOf" srcId="{5CD9DF6E-238D-2547-970A-24DC95EF7218}" destId="{D688E3A0-A77C-AC48-B253-99BF69221D99}" srcOrd="0" destOrd="0" presId="urn:microsoft.com/office/officeart/2005/8/layout/list1"/>
    <dgm:cxn modelId="{BB1CD670-47FD-4073-838C-803BDCAA44D1}" type="presParOf" srcId="{5CD9DF6E-238D-2547-970A-24DC95EF7218}" destId="{11C3CD3E-E925-5F4C-B2C3-1AEB3CFF7A08}" srcOrd="1" destOrd="0" presId="urn:microsoft.com/office/officeart/2005/8/layout/list1"/>
    <dgm:cxn modelId="{917C813D-E9C0-4907-B3E4-BD5C80FE6E4E}" type="presParOf" srcId="{64897EFE-E47B-C84F-B906-252CB0A33D9C}" destId="{838DBDF6-EE3B-4843-AC95-89B1BC082454}" srcOrd="1" destOrd="0" presId="urn:microsoft.com/office/officeart/2005/8/layout/list1"/>
    <dgm:cxn modelId="{58B58FE3-1090-41C2-B986-A499F8BBD0D8}" type="presParOf" srcId="{64897EFE-E47B-C84F-B906-252CB0A33D9C}" destId="{ABC01847-958A-F446-851B-0A1A48BBD4FF}" srcOrd="2" destOrd="0" presId="urn:microsoft.com/office/officeart/2005/8/layout/list1"/>
    <dgm:cxn modelId="{2602D6E3-A697-4A85-AC3F-6D15B18DD1C8}" type="presParOf" srcId="{64897EFE-E47B-C84F-B906-252CB0A33D9C}" destId="{08627F1B-E276-CF40-ABAE-18E8FAC3D883}" srcOrd="3" destOrd="0" presId="urn:microsoft.com/office/officeart/2005/8/layout/list1"/>
    <dgm:cxn modelId="{EE8DB171-8CD8-419D-BF50-0F5D698EEADC}" type="presParOf" srcId="{64897EFE-E47B-C84F-B906-252CB0A33D9C}" destId="{EA9FFCB3-B8BC-4198-989D-8C919EA987D5}" srcOrd="4" destOrd="0" presId="urn:microsoft.com/office/officeart/2005/8/layout/list1"/>
    <dgm:cxn modelId="{C76EAC7C-2B4D-41EF-AEA1-D0FE990083F0}" type="presParOf" srcId="{EA9FFCB3-B8BC-4198-989D-8C919EA987D5}" destId="{BE8F318C-82CE-4252-B3ED-E7252FF61AF6}" srcOrd="0" destOrd="0" presId="urn:microsoft.com/office/officeart/2005/8/layout/list1"/>
    <dgm:cxn modelId="{53EAC289-F1BF-43F4-9DEB-91F7936F5EAA}" type="presParOf" srcId="{EA9FFCB3-B8BC-4198-989D-8C919EA987D5}" destId="{FDB5B826-5433-43F9-9C0A-1D53652F71F5}" srcOrd="1" destOrd="0" presId="urn:microsoft.com/office/officeart/2005/8/layout/list1"/>
    <dgm:cxn modelId="{E046DC0A-5477-4CF6-9E08-E811E78B1682}" type="presParOf" srcId="{64897EFE-E47B-C84F-B906-252CB0A33D9C}" destId="{6F98BAA9-DD5B-43E8-8BBC-476C40B111B8}" srcOrd="5" destOrd="0" presId="urn:microsoft.com/office/officeart/2005/8/layout/list1"/>
    <dgm:cxn modelId="{F44A1106-CCEF-4E63-BB27-C0D2DA456D55}" type="presParOf" srcId="{64897EFE-E47B-C84F-B906-252CB0A33D9C}" destId="{9712AE08-9048-4058-ADEC-5900124FF336}" srcOrd="6" destOrd="0" presId="urn:microsoft.com/office/officeart/2005/8/layout/list1"/>
    <dgm:cxn modelId="{B2211272-8528-4AB9-8C26-D022FB352DCF}" type="presParOf" srcId="{64897EFE-E47B-C84F-B906-252CB0A33D9C}" destId="{A60BDA85-8C6A-46AA-A892-014986E546F2}" srcOrd="7" destOrd="0" presId="urn:microsoft.com/office/officeart/2005/8/layout/list1"/>
    <dgm:cxn modelId="{5EBB5C2E-C6B0-3644-82FD-E8AF8AC51A6C}" type="presParOf" srcId="{64897EFE-E47B-C84F-B906-252CB0A33D9C}" destId="{3825F5F4-9ABB-8541-81FA-4C151968AD2F}" srcOrd="8" destOrd="0" presId="urn:microsoft.com/office/officeart/2005/8/layout/list1"/>
    <dgm:cxn modelId="{F4122024-83C2-D84E-9A11-59A5C124F7EC}" type="presParOf" srcId="{3825F5F4-9ABB-8541-81FA-4C151968AD2F}" destId="{BDA80D7E-7E11-2244-97AE-CF78C82DB278}" srcOrd="0" destOrd="0" presId="urn:microsoft.com/office/officeart/2005/8/layout/list1"/>
    <dgm:cxn modelId="{88D7AF3E-4476-564D-8EA3-FA52F71CD9DC}" type="presParOf" srcId="{3825F5F4-9ABB-8541-81FA-4C151968AD2F}" destId="{CE32DE93-A6D9-B549-8406-AB71D8397A05}" srcOrd="1" destOrd="0" presId="urn:microsoft.com/office/officeart/2005/8/layout/list1"/>
    <dgm:cxn modelId="{036F635C-CA50-B544-BA4C-371091C98C7B}" type="presParOf" srcId="{64897EFE-E47B-C84F-B906-252CB0A33D9C}" destId="{BBCFDFC3-0D25-AF47-B5E8-AD9807F13B02}" srcOrd="9" destOrd="0" presId="urn:microsoft.com/office/officeart/2005/8/layout/list1"/>
    <dgm:cxn modelId="{B0E3F089-72FC-4548-9231-8D7D5C781BD0}" type="presParOf" srcId="{64897EFE-E47B-C84F-B906-252CB0A33D9C}" destId="{453A978C-5827-AD4C-A39C-CB7DEC6FD35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82B86-4689-413F-A7C9-00D8F341D23F}">
      <dsp:nvSpPr>
        <dsp:cNvPr id="0" name=""/>
        <dsp:cNvSpPr/>
      </dsp:nvSpPr>
      <dsp:spPr>
        <a:xfrm>
          <a:off x="0" y="0"/>
          <a:ext cx="10512552" cy="10438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Medical Educational Lecture (45 min)</a:t>
          </a:r>
        </a:p>
        <a:p>
          <a:pPr marL="114300" lvl="1" indent="-114300" algn="l" defTabSz="577850">
            <a:lnSpc>
              <a:spcPct val="90000"/>
            </a:lnSpc>
            <a:spcBef>
              <a:spcPct val="0"/>
            </a:spcBef>
            <a:spcAft>
              <a:spcPct val="15000"/>
            </a:spcAft>
            <a:buChar char="•"/>
          </a:pPr>
          <a:r>
            <a:rPr lang="en-US" sz="1300" kern="1200" dirty="0"/>
            <a:t>Delivered by physician</a:t>
          </a:r>
        </a:p>
        <a:p>
          <a:pPr marL="114300" lvl="1" indent="-114300" algn="l" defTabSz="577850">
            <a:lnSpc>
              <a:spcPct val="90000"/>
            </a:lnSpc>
            <a:spcBef>
              <a:spcPct val="0"/>
            </a:spcBef>
            <a:spcAft>
              <a:spcPct val="15000"/>
            </a:spcAft>
            <a:buChar char="•"/>
          </a:pPr>
          <a:r>
            <a:rPr lang="en-US" sz="1300" kern="1200" dirty="0"/>
            <a:t>History of medical treatments, chronic pain treatments and embracing the biopsychosocial model </a:t>
          </a:r>
        </a:p>
        <a:p>
          <a:pPr marL="114300" lvl="1" indent="-114300" algn="l" defTabSz="577850">
            <a:lnSpc>
              <a:spcPct val="90000"/>
            </a:lnSpc>
            <a:spcBef>
              <a:spcPct val="0"/>
            </a:spcBef>
            <a:spcAft>
              <a:spcPct val="15000"/>
            </a:spcAft>
            <a:buChar char="•"/>
          </a:pPr>
          <a:endParaRPr lang="en-US" sz="1300" kern="1200" dirty="0"/>
        </a:p>
      </dsp:txBody>
      <dsp:txXfrm>
        <a:off x="2206897" y="0"/>
        <a:ext cx="8305654" cy="1043869"/>
      </dsp:txXfrm>
    </dsp:sp>
    <dsp:sp modelId="{DBB935DA-F876-453C-8A58-150A0CACB1EB}">
      <dsp:nvSpPr>
        <dsp:cNvPr id="0" name=""/>
        <dsp:cNvSpPr/>
      </dsp:nvSpPr>
      <dsp:spPr>
        <a:xfrm>
          <a:off x="104386" y="104386"/>
          <a:ext cx="2102510" cy="83509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F1DE4-B8C2-4979-8D9A-D5D402B1DED7}">
      <dsp:nvSpPr>
        <dsp:cNvPr id="0" name=""/>
        <dsp:cNvSpPr/>
      </dsp:nvSpPr>
      <dsp:spPr>
        <a:xfrm>
          <a:off x="0" y="1167327"/>
          <a:ext cx="10512552" cy="1043869"/>
        </a:xfrm>
        <a:prstGeom prst="roundRect">
          <a:avLst>
            <a:gd name="adj" fmla="val 10000"/>
          </a:avLst>
        </a:prstGeom>
        <a:solidFill>
          <a:schemeClr val="accent5">
            <a:hueOff val="120002"/>
            <a:satOff val="2897"/>
            <a:lumOff val="-13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Physical Therapy Gym (1 hour)</a:t>
          </a:r>
          <a:endParaRPr lang="en-US" sz="1700" kern="1200" dirty="0"/>
        </a:p>
        <a:p>
          <a:pPr marL="114300" lvl="1" indent="-114300" algn="l" defTabSz="577850">
            <a:lnSpc>
              <a:spcPct val="90000"/>
            </a:lnSpc>
            <a:spcBef>
              <a:spcPct val="0"/>
            </a:spcBef>
            <a:spcAft>
              <a:spcPct val="15000"/>
            </a:spcAft>
            <a:buChar char="•"/>
          </a:pPr>
          <a:r>
            <a:rPr lang="en-US" sz="1300" kern="1200"/>
            <a:t>Individualized therapeutic exercise designed by PT</a:t>
          </a:r>
          <a:endParaRPr lang="en-US" sz="1300" kern="1200" dirty="0"/>
        </a:p>
        <a:p>
          <a:pPr marL="114300" lvl="1" indent="-114300" algn="l" defTabSz="577850">
            <a:lnSpc>
              <a:spcPct val="90000"/>
            </a:lnSpc>
            <a:spcBef>
              <a:spcPct val="0"/>
            </a:spcBef>
            <a:spcAft>
              <a:spcPct val="15000"/>
            </a:spcAft>
            <a:buChar char="•"/>
          </a:pPr>
          <a:r>
            <a:rPr lang="en-US" sz="1300" kern="1200" dirty="0"/>
            <a:t>Based on patient’s chosen activity goals, values, strength and current physical function, adapted weekly</a:t>
          </a:r>
        </a:p>
      </dsp:txBody>
      <dsp:txXfrm>
        <a:off x="2206897" y="1167327"/>
        <a:ext cx="8305654" cy="1043869"/>
      </dsp:txXfrm>
    </dsp:sp>
    <dsp:sp modelId="{D7845E6A-CEC7-4B0F-9542-881291C628EC}">
      <dsp:nvSpPr>
        <dsp:cNvPr id="0" name=""/>
        <dsp:cNvSpPr/>
      </dsp:nvSpPr>
      <dsp:spPr>
        <a:xfrm>
          <a:off x="104386" y="1252643"/>
          <a:ext cx="2102510" cy="8350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FEBA1-2CE2-4591-A4BF-F9989D3C110E}">
      <dsp:nvSpPr>
        <dsp:cNvPr id="0" name=""/>
        <dsp:cNvSpPr/>
      </dsp:nvSpPr>
      <dsp:spPr>
        <a:xfrm>
          <a:off x="0" y="2296512"/>
          <a:ext cx="10512552" cy="1043869"/>
        </a:xfrm>
        <a:prstGeom prst="roundRect">
          <a:avLst>
            <a:gd name="adj" fmla="val 10000"/>
          </a:avLst>
        </a:prstGeom>
        <a:solidFill>
          <a:schemeClr val="accent5">
            <a:hueOff val="240004"/>
            <a:satOff val="5795"/>
            <a:lumOff val="-279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Pain Psychology (1.75-2 hours)</a:t>
          </a:r>
        </a:p>
        <a:p>
          <a:pPr marL="114300" lvl="1" indent="-114300" algn="l" defTabSz="577850">
            <a:lnSpc>
              <a:spcPct val="90000"/>
            </a:lnSpc>
            <a:spcBef>
              <a:spcPct val="0"/>
            </a:spcBef>
            <a:spcAft>
              <a:spcPct val="15000"/>
            </a:spcAft>
            <a:buChar char="•"/>
          </a:pPr>
          <a:r>
            <a:rPr lang="en-US" sz="1300" kern="1200" dirty="0"/>
            <a:t>Pain Science Education </a:t>
          </a:r>
        </a:p>
        <a:p>
          <a:pPr marL="114300" lvl="1" indent="-114300" algn="l" defTabSz="577850">
            <a:lnSpc>
              <a:spcPct val="90000"/>
            </a:lnSpc>
            <a:spcBef>
              <a:spcPct val="0"/>
            </a:spcBef>
            <a:spcAft>
              <a:spcPct val="15000"/>
            </a:spcAft>
            <a:buChar char="•"/>
          </a:pPr>
          <a:r>
            <a:rPr lang="en-US" sz="1300" kern="1200" dirty="0"/>
            <a:t>Acceptance and Commitment Therapy </a:t>
          </a:r>
        </a:p>
        <a:p>
          <a:pPr marL="114300" lvl="1" indent="-114300" algn="l" defTabSz="577850">
            <a:lnSpc>
              <a:spcPct val="90000"/>
            </a:lnSpc>
            <a:spcBef>
              <a:spcPct val="0"/>
            </a:spcBef>
            <a:spcAft>
              <a:spcPct val="15000"/>
            </a:spcAft>
            <a:buChar char="•"/>
          </a:pPr>
          <a:r>
            <a:rPr lang="en-US" sz="1300" kern="1200" dirty="0"/>
            <a:t>Mindfulness and/or meditation skills</a:t>
          </a:r>
        </a:p>
      </dsp:txBody>
      <dsp:txXfrm>
        <a:off x="2206897" y="2296512"/>
        <a:ext cx="8305654" cy="1043869"/>
      </dsp:txXfrm>
    </dsp:sp>
    <dsp:sp modelId="{EA102B64-2706-4EF5-90EB-E7C445948564}">
      <dsp:nvSpPr>
        <dsp:cNvPr id="0" name=""/>
        <dsp:cNvSpPr/>
      </dsp:nvSpPr>
      <dsp:spPr>
        <a:xfrm>
          <a:off x="104386" y="2400899"/>
          <a:ext cx="2102510" cy="83509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8044AC-CEB6-4A38-A7E6-76451B8E3527}">
      <dsp:nvSpPr>
        <dsp:cNvPr id="0" name=""/>
        <dsp:cNvSpPr/>
      </dsp:nvSpPr>
      <dsp:spPr>
        <a:xfrm>
          <a:off x="0" y="3446486"/>
          <a:ext cx="10512552" cy="1097284"/>
        </a:xfrm>
        <a:prstGeom prst="roundRect">
          <a:avLst>
            <a:gd name="adj" fmla="val 10000"/>
          </a:avLst>
        </a:prstGeom>
        <a:solidFill>
          <a:schemeClr val="accent5">
            <a:hueOff val="360006"/>
            <a:satOff val="8692"/>
            <a:lumOff val="-4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Gentle Group Movement Component (45 min)</a:t>
          </a:r>
        </a:p>
        <a:p>
          <a:pPr marL="114300" lvl="1" indent="-114300" algn="l" defTabSz="577850">
            <a:lnSpc>
              <a:spcPct val="90000"/>
            </a:lnSpc>
            <a:spcBef>
              <a:spcPct val="0"/>
            </a:spcBef>
            <a:spcAft>
              <a:spcPct val="15000"/>
            </a:spcAft>
            <a:buChar char="•"/>
          </a:pPr>
          <a:r>
            <a:rPr lang="en-US" sz="1300" kern="1200" dirty="0"/>
            <a:t>Led by PT</a:t>
          </a:r>
        </a:p>
        <a:p>
          <a:pPr marL="114300" lvl="1" indent="-114300" algn="l" defTabSz="577850">
            <a:lnSpc>
              <a:spcPct val="90000"/>
            </a:lnSpc>
            <a:spcBef>
              <a:spcPct val="0"/>
            </a:spcBef>
            <a:spcAft>
              <a:spcPct val="15000"/>
            </a:spcAft>
            <a:buChar char="•"/>
          </a:pPr>
          <a:r>
            <a:rPr lang="en-US" sz="1300" kern="1200" dirty="0"/>
            <a:t>Encouragement of mindful awareness of breath, safety of movement and physical reactions / thoughts/ emotions during movement</a:t>
          </a:r>
        </a:p>
      </dsp:txBody>
      <dsp:txXfrm>
        <a:off x="2206897" y="3446486"/>
        <a:ext cx="8305654" cy="1097284"/>
      </dsp:txXfrm>
    </dsp:sp>
    <dsp:sp modelId="{13EA92B1-03F3-455B-818B-C43E1273B179}">
      <dsp:nvSpPr>
        <dsp:cNvPr id="0" name=""/>
        <dsp:cNvSpPr/>
      </dsp:nvSpPr>
      <dsp:spPr>
        <a:xfrm>
          <a:off x="104386" y="3575862"/>
          <a:ext cx="2102510" cy="83509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187291" y="1158160"/>
          <a:ext cx="397986" cy="1663541"/>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Week 1 </a:t>
          </a:r>
        </a:p>
      </dsp:txBody>
      <dsp:txXfrm rot="5400000">
        <a:off x="573942" y="1810365"/>
        <a:ext cx="1644113" cy="359130"/>
      </dsp:txXfrm>
    </dsp:sp>
    <dsp:sp modelId="{45A02F84-C6CB-43F5-AEE4-3EA66C2BD25F}">
      <dsp:nvSpPr>
        <dsp:cNvPr id="0" name=""/>
        <dsp:cNvSpPr/>
      </dsp:nvSpPr>
      <dsp:spPr>
        <a:xfrm>
          <a:off x="0" y="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Baseline testing</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Creative Hopelessness</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Willingness</a:t>
          </a:r>
        </a:p>
      </dsp:txBody>
      <dsp:txXfrm>
        <a:off x="0" y="0"/>
        <a:ext cx="2772568" cy="1392951"/>
      </dsp:txXfrm>
    </dsp:sp>
    <dsp:sp modelId="{6BA46904-CB7C-4538-BD49-D3891EF19552}">
      <dsp:nvSpPr>
        <dsp:cNvPr id="0" name=""/>
        <dsp:cNvSpPr/>
      </dsp:nvSpPr>
      <dsp:spPr>
        <a:xfrm>
          <a:off x="1386284" y="1472548"/>
          <a:ext cx="0" cy="31838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346485" y="1392951"/>
          <a:ext cx="79597" cy="795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218054" y="1790937"/>
          <a:ext cx="1663541" cy="397986"/>
        </a:xfrm>
        <a:prstGeom prst="rect">
          <a:avLst/>
        </a:prstGeom>
        <a:solidFill>
          <a:schemeClr val="accent5">
            <a:hueOff val="72001"/>
            <a:satOff val="1738"/>
            <a:lumOff val="-8392"/>
            <a:alphaOff val="0"/>
          </a:schemeClr>
        </a:solidFill>
        <a:ln w="12700" cap="flat" cmpd="sng" algn="ctr">
          <a:solidFill>
            <a:schemeClr val="accent5">
              <a:hueOff val="72001"/>
              <a:satOff val="1738"/>
              <a:lumOff val="-8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Week 2</a:t>
          </a:r>
        </a:p>
      </dsp:txBody>
      <dsp:txXfrm>
        <a:off x="2218054" y="1790937"/>
        <a:ext cx="1663541" cy="397986"/>
      </dsp:txXfrm>
    </dsp:sp>
    <dsp:sp modelId="{FEBD3C2A-A340-470A-A475-AE614EA07678}">
      <dsp:nvSpPr>
        <dsp:cNvPr id="0" name=""/>
        <dsp:cNvSpPr/>
      </dsp:nvSpPr>
      <dsp:spPr>
        <a:xfrm>
          <a:off x="1663541" y="258691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err="1">
              <a:latin typeface="+mn-lt"/>
            </a:rPr>
            <a:t>Defusion</a:t>
          </a:r>
          <a:endParaRPr lang="en-US" sz="1800" kern="1200" dirty="0">
            <a:latin typeface="+mn-lt"/>
          </a:endParaRP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Mindfulness</a:t>
          </a:r>
        </a:p>
      </dsp:txBody>
      <dsp:txXfrm>
        <a:off x="1663541" y="2586910"/>
        <a:ext cx="2772568" cy="1392951"/>
      </dsp:txXfrm>
    </dsp:sp>
    <dsp:sp modelId="{080474C8-0FEA-4FD1-97F1-0978CFB4A37F}">
      <dsp:nvSpPr>
        <dsp:cNvPr id="0" name=""/>
        <dsp:cNvSpPr/>
      </dsp:nvSpPr>
      <dsp:spPr>
        <a:xfrm>
          <a:off x="3049825" y="2188924"/>
          <a:ext cx="0" cy="318388"/>
        </a:xfrm>
        <a:prstGeom prst="line">
          <a:avLst/>
        </a:prstGeom>
        <a:noFill/>
        <a:ln w="6350" cap="flat" cmpd="sng" algn="ctr">
          <a:solidFill>
            <a:schemeClr val="accent5">
              <a:hueOff val="72001"/>
              <a:satOff val="1738"/>
              <a:lumOff val="-8392"/>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010027" y="2507313"/>
          <a:ext cx="79597" cy="79597"/>
        </a:xfrm>
        <a:prstGeom prst="ellipse">
          <a:avLst/>
        </a:prstGeom>
        <a:solidFill>
          <a:schemeClr val="accent5">
            <a:hueOff val="72001"/>
            <a:satOff val="1738"/>
            <a:lumOff val="-8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3881596" y="1790937"/>
          <a:ext cx="1663541" cy="397986"/>
        </a:xfrm>
        <a:prstGeom prst="rect">
          <a:avLst/>
        </a:prstGeom>
        <a:solidFill>
          <a:schemeClr val="accent5">
            <a:hueOff val="144003"/>
            <a:satOff val="3477"/>
            <a:lumOff val="-16784"/>
            <a:alphaOff val="0"/>
          </a:schemeClr>
        </a:solidFill>
        <a:ln w="12700" cap="flat" cmpd="sng" algn="ctr">
          <a:solidFill>
            <a:schemeClr val="accent5">
              <a:hueOff val="144003"/>
              <a:satOff val="3477"/>
              <a:lumOff val="-16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Week 3</a:t>
          </a:r>
        </a:p>
      </dsp:txBody>
      <dsp:txXfrm>
        <a:off x="3881596" y="1790937"/>
        <a:ext cx="1663541" cy="397986"/>
      </dsp:txXfrm>
    </dsp:sp>
    <dsp:sp modelId="{80CDBBF8-C6B4-4166-87C1-DC9120CC7586}">
      <dsp:nvSpPr>
        <dsp:cNvPr id="0" name=""/>
        <dsp:cNvSpPr/>
      </dsp:nvSpPr>
      <dsp:spPr>
        <a:xfrm>
          <a:off x="3327082" y="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Values</a:t>
          </a:r>
        </a:p>
      </dsp:txBody>
      <dsp:txXfrm>
        <a:off x="3327082" y="0"/>
        <a:ext cx="2772568" cy="1392951"/>
      </dsp:txXfrm>
    </dsp:sp>
    <dsp:sp modelId="{89759DE5-9F8A-470E-A6D8-F13BB4DEE93D}">
      <dsp:nvSpPr>
        <dsp:cNvPr id="0" name=""/>
        <dsp:cNvSpPr/>
      </dsp:nvSpPr>
      <dsp:spPr>
        <a:xfrm>
          <a:off x="4713366" y="1472548"/>
          <a:ext cx="0" cy="318388"/>
        </a:xfrm>
        <a:prstGeom prst="line">
          <a:avLst/>
        </a:prstGeom>
        <a:noFill/>
        <a:ln w="6350" cap="flat" cmpd="sng" algn="ctr">
          <a:solidFill>
            <a:schemeClr val="accent5">
              <a:hueOff val="144003"/>
              <a:satOff val="3477"/>
              <a:lumOff val="-16784"/>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4673568" y="1392951"/>
          <a:ext cx="79597" cy="79597"/>
        </a:xfrm>
        <a:prstGeom prst="ellipse">
          <a:avLst/>
        </a:prstGeom>
        <a:solidFill>
          <a:schemeClr val="accent5">
            <a:hueOff val="144003"/>
            <a:satOff val="3477"/>
            <a:lumOff val="-16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5545137" y="1790937"/>
          <a:ext cx="1663541" cy="397986"/>
        </a:xfrm>
        <a:prstGeom prst="rect">
          <a:avLst/>
        </a:prstGeom>
        <a:solidFill>
          <a:schemeClr val="accent5">
            <a:hueOff val="216004"/>
            <a:satOff val="5215"/>
            <a:lumOff val="-25177"/>
            <a:alphaOff val="0"/>
          </a:schemeClr>
        </a:solidFill>
        <a:ln w="12700" cap="flat" cmpd="sng" algn="ctr">
          <a:solidFill>
            <a:schemeClr val="accent5">
              <a:hueOff val="216004"/>
              <a:satOff val="5215"/>
              <a:lumOff val="-2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Week 4</a:t>
          </a:r>
        </a:p>
      </dsp:txBody>
      <dsp:txXfrm>
        <a:off x="5545137" y="1790937"/>
        <a:ext cx="1663541" cy="397986"/>
      </dsp:txXfrm>
    </dsp:sp>
    <dsp:sp modelId="{1BB5FD64-47F9-47A3-911F-535BFE17A3B9}">
      <dsp:nvSpPr>
        <dsp:cNvPr id="0" name=""/>
        <dsp:cNvSpPr/>
      </dsp:nvSpPr>
      <dsp:spPr>
        <a:xfrm>
          <a:off x="4990623" y="258691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t>Committed Action</a:t>
          </a:r>
          <a:endParaRPr lang="en-US" sz="1800" kern="1200" dirty="0">
            <a:latin typeface="+mn-lt"/>
          </a:endParaRPr>
        </a:p>
      </dsp:txBody>
      <dsp:txXfrm>
        <a:off x="4990623" y="2586910"/>
        <a:ext cx="2772568" cy="1392951"/>
      </dsp:txXfrm>
    </dsp:sp>
    <dsp:sp modelId="{FE9B27EB-7AC7-485A-9A55-41E8118F9EAF}">
      <dsp:nvSpPr>
        <dsp:cNvPr id="0" name=""/>
        <dsp:cNvSpPr/>
      </dsp:nvSpPr>
      <dsp:spPr>
        <a:xfrm>
          <a:off x="6376908" y="2188924"/>
          <a:ext cx="0" cy="318388"/>
        </a:xfrm>
        <a:prstGeom prst="line">
          <a:avLst/>
        </a:prstGeom>
        <a:noFill/>
        <a:ln w="6350" cap="flat" cmpd="sng" algn="ctr">
          <a:solidFill>
            <a:schemeClr val="accent5">
              <a:hueOff val="216004"/>
              <a:satOff val="5215"/>
              <a:lumOff val="-25177"/>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6337109" y="2507313"/>
          <a:ext cx="79597" cy="79597"/>
        </a:xfrm>
        <a:prstGeom prst="ellipse">
          <a:avLst/>
        </a:prstGeom>
        <a:solidFill>
          <a:schemeClr val="accent5">
            <a:hueOff val="216004"/>
            <a:satOff val="5215"/>
            <a:lumOff val="-2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E5E1FD-4CC2-2746-AFC7-74278817DC0E}">
      <dsp:nvSpPr>
        <dsp:cNvPr id="0" name=""/>
        <dsp:cNvSpPr/>
      </dsp:nvSpPr>
      <dsp:spPr>
        <a:xfrm>
          <a:off x="7208678" y="1790937"/>
          <a:ext cx="1663541" cy="397986"/>
        </a:xfrm>
        <a:prstGeom prst="rect">
          <a:avLst/>
        </a:prstGeom>
        <a:solidFill>
          <a:schemeClr val="accent5">
            <a:hueOff val="288005"/>
            <a:satOff val="6954"/>
            <a:lumOff val="-33569"/>
            <a:alphaOff val="0"/>
          </a:schemeClr>
        </a:solidFill>
        <a:ln w="12700" cap="flat" cmpd="sng" algn="ctr">
          <a:solidFill>
            <a:schemeClr val="accent5">
              <a:hueOff val="288005"/>
              <a:satOff val="6954"/>
              <a:lumOff val="-33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Week 5</a:t>
          </a:r>
        </a:p>
      </dsp:txBody>
      <dsp:txXfrm>
        <a:off x="7208678" y="1790937"/>
        <a:ext cx="1663541" cy="397986"/>
      </dsp:txXfrm>
    </dsp:sp>
    <dsp:sp modelId="{5926CB3F-5614-2544-ABE7-563EDCE18AFE}">
      <dsp:nvSpPr>
        <dsp:cNvPr id="0" name=""/>
        <dsp:cNvSpPr/>
      </dsp:nvSpPr>
      <dsp:spPr>
        <a:xfrm>
          <a:off x="6654165" y="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Self as Context</a:t>
          </a:r>
        </a:p>
      </dsp:txBody>
      <dsp:txXfrm>
        <a:off x="6654165" y="0"/>
        <a:ext cx="2772568" cy="1392951"/>
      </dsp:txXfrm>
    </dsp:sp>
    <dsp:sp modelId="{AD3FBA8D-320B-1044-82CB-B1933BDF21B5}">
      <dsp:nvSpPr>
        <dsp:cNvPr id="0" name=""/>
        <dsp:cNvSpPr/>
      </dsp:nvSpPr>
      <dsp:spPr>
        <a:xfrm>
          <a:off x="8040449" y="1472548"/>
          <a:ext cx="0" cy="318388"/>
        </a:xfrm>
        <a:prstGeom prst="line">
          <a:avLst/>
        </a:prstGeom>
        <a:noFill/>
        <a:ln w="6350" cap="flat" cmpd="sng" algn="ctr">
          <a:solidFill>
            <a:schemeClr val="accent5">
              <a:hueOff val="288005"/>
              <a:satOff val="6954"/>
              <a:lumOff val="-33569"/>
              <a:alphaOff val="0"/>
            </a:schemeClr>
          </a:solidFill>
          <a:prstDash val="dash"/>
          <a:miter lim="800000"/>
        </a:ln>
        <a:effectLst/>
      </dsp:spPr>
      <dsp:style>
        <a:lnRef idx="1">
          <a:scrgbClr r="0" g="0" b="0"/>
        </a:lnRef>
        <a:fillRef idx="0">
          <a:scrgbClr r="0" g="0" b="0"/>
        </a:fillRef>
        <a:effectRef idx="0">
          <a:scrgbClr r="0" g="0" b="0"/>
        </a:effectRef>
        <a:fontRef idx="minor"/>
      </dsp:style>
    </dsp:sp>
    <dsp:sp modelId="{FD0A9149-FE7F-7D4E-B313-1701CBE8875E}">
      <dsp:nvSpPr>
        <dsp:cNvPr id="0" name=""/>
        <dsp:cNvSpPr/>
      </dsp:nvSpPr>
      <dsp:spPr>
        <a:xfrm>
          <a:off x="8000650" y="1392951"/>
          <a:ext cx="79597" cy="79597"/>
        </a:xfrm>
        <a:prstGeom prst="ellipse">
          <a:avLst/>
        </a:prstGeom>
        <a:solidFill>
          <a:schemeClr val="accent5">
            <a:hueOff val="288005"/>
            <a:satOff val="6954"/>
            <a:lumOff val="-33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CC330D-5B70-D74B-8ABA-80F2842C0E3B}">
      <dsp:nvSpPr>
        <dsp:cNvPr id="0" name=""/>
        <dsp:cNvSpPr/>
      </dsp:nvSpPr>
      <dsp:spPr>
        <a:xfrm rot="5400000">
          <a:off x="9504997" y="1158160"/>
          <a:ext cx="397986" cy="1663541"/>
        </a:xfrm>
        <a:prstGeom prst="round2SameRect">
          <a:avLst/>
        </a:prstGeom>
        <a:solidFill>
          <a:schemeClr val="accent5">
            <a:hueOff val="360006"/>
            <a:satOff val="8692"/>
            <a:lumOff val="-41961"/>
            <a:alphaOff val="0"/>
          </a:schemeClr>
        </a:solidFill>
        <a:ln w="12700" cap="flat" cmpd="sng" algn="ctr">
          <a:solidFill>
            <a:schemeClr val="accent5">
              <a:hueOff val="360006"/>
              <a:satOff val="8692"/>
              <a:lumOff val="-4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Week 6 </a:t>
          </a:r>
        </a:p>
      </dsp:txBody>
      <dsp:txXfrm rot="-5400000">
        <a:off x="8872220" y="1810365"/>
        <a:ext cx="1644113" cy="359130"/>
      </dsp:txXfrm>
    </dsp:sp>
    <dsp:sp modelId="{6747DA45-1AD2-AE4F-9A91-3B76CD9DF03C}">
      <dsp:nvSpPr>
        <dsp:cNvPr id="0" name=""/>
        <dsp:cNvSpPr/>
      </dsp:nvSpPr>
      <dsp:spPr>
        <a:xfrm>
          <a:off x="8317706" y="258691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Review </a:t>
          </a:r>
          <a:r>
            <a:rPr lang="en-US" sz="1800" kern="1200" dirty="0" err="1">
              <a:latin typeface="+mn-lt"/>
            </a:rPr>
            <a:t>Hexaflex</a:t>
          </a:r>
          <a:endParaRPr lang="en-US" sz="1800" kern="1200" dirty="0">
            <a:latin typeface="+mn-lt"/>
          </a:endParaRP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Post Intervention Testing</a:t>
          </a:r>
        </a:p>
      </dsp:txBody>
      <dsp:txXfrm>
        <a:off x="8317706" y="2586910"/>
        <a:ext cx="2772568" cy="1392951"/>
      </dsp:txXfrm>
    </dsp:sp>
    <dsp:sp modelId="{BCF0BD50-8D96-A045-A9B3-98357B82DF4C}">
      <dsp:nvSpPr>
        <dsp:cNvPr id="0" name=""/>
        <dsp:cNvSpPr/>
      </dsp:nvSpPr>
      <dsp:spPr>
        <a:xfrm>
          <a:off x="9703990" y="2188924"/>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3045B704-9502-6B47-911E-238D297C3C4E}">
      <dsp:nvSpPr>
        <dsp:cNvPr id="0" name=""/>
        <dsp:cNvSpPr/>
      </dsp:nvSpPr>
      <dsp:spPr>
        <a:xfrm>
          <a:off x="9664192" y="2507313"/>
          <a:ext cx="79597" cy="79597"/>
        </a:xfrm>
        <a:prstGeom prst="ellipse">
          <a:avLst/>
        </a:prstGeom>
        <a:solidFill>
          <a:schemeClr val="accent5">
            <a:hueOff val="360006"/>
            <a:satOff val="8692"/>
            <a:lumOff val="-4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01847-958A-F446-851B-0A1A48BBD4FF}">
      <dsp:nvSpPr>
        <dsp:cNvPr id="0" name=""/>
        <dsp:cNvSpPr/>
      </dsp:nvSpPr>
      <dsp:spPr>
        <a:xfrm>
          <a:off x="0" y="245399"/>
          <a:ext cx="5715000" cy="189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3548" tIns="312420" rIns="44354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prstClr val="black">
                  <a:hueOff val="0"/>
                  <a:satOff val="0"/>
                  <a:lumOff val="0"/>
                  <a:alphaOff val="0"/>
                </a:prstClr>
              </a:solidFill>
              <a:latin typeface="Walbaum Display"/>
              <a:ea typeface="+mn-ea"/>
              <a:cs typeface="+mn-cs"/>
            </a:rPr>
            <a:t>Chronic Pain Acceptance Questionnaire (CPAQ</a:t>
          </a:r>
          <a:r>
            <a:rPr lang="en-US" sz="2100" kern="1200" dirty="0"/>
            <a:t>)</a:t>
          </a:r>
        </a:p>
        <a:p>
          <a:pPr marL="457200" lvl="2" indent="-228600" algn="l" defTabSz="933450" rtl="0">
            <a:lnSpc>
              <a:spcPct val="90000"/>
            </a:lnSpc>
            <a:spcBef>
              <a:spcPct val="0"/>
            </a:spcBef>
            <a:spcAft>
              <a:spcPct val="15000"/>
            </a:spcAft>
            <a:buChar char="•"/>
          </a:pPr>
          <a:r>
            <a:rPr lang="en-US" sz="2100" kern="1200" dirty="0">
              <a:latin typeface="Walbaum Display"/>
            </a:rPr>
            <a:t>Pain Willingness</a:t>
          </a:r>
        </a:p>
        <a:p>
          <a:pPr marL="457200" lvl="2" indent="-228600" algn="l" defTabSz="933450" rtl="0">
            <a:lnSpc>
              <a:spcPct val="90000"/>
            </a:lnSpc>
            <a:spcBef>
              <a:spcPct val="0"/>
            </a:spcBef>
            <a:spcAft>
              <a:spcPct val="15000"/>
            </a:spcAft>
            <a:buChar char="•"/>
          </a:pPr>
          <a:r>
            <a:rPr lang="en-US" sz="2100" kern="1200" dirty="0">
              <a:latin typeface="Walbaum Display"/>
            </a:rPr>
            <a:t>Activity Engagement</a:t>
          </a:r>
        </a:p>
      </dsp:txBody>
      <dsp:txXfrm>
        <a:off x="0" y="245399"/>
        <a:ext cx="5715000" cy="1890000"/>
      </dsp:txXfrm>
    </dsp:sp>
    <dsp:sp modelId="{11C3CD3E-E925-5F4C-B2C3-1AEB3CFF7A08}">
      <dsp:nvSpPr>
        <dsp:cNvPr id="0" name=""/>
        <dsp:cNvSpPr/>
      </dsp:nvSpPr>
      <dsp:spPr>
        <a:xfrm>
          <a:off x="285750" y="23999"/>
          <a:ext cx="4000500"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209" tIns="0" rIns="151209" bIns="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Walbaum Display"/>
            </a:rPr>
            <a:t>ACT Specific</a:t>
          </a:r>
          <a:endParaRPr lang="en-US" sz="1500" kern="1200" dirty="0"/>
        </a:p>
      </dsp:txBody>
      <dsp:txXfrm>
        <a:off x="307366" y="45615"/>
        <a:ext cx="3957268" cy="399568"/>
      </dsp:txXfrm>
    </dsp:sp>
    <dsp:sp modelId="{9712AE08-9048-4058-ADEC-5900124FF336}">
      <dsp:nvSpPr>
        <dsp:cNvPr id="0" name=""/>
        <dsp:cNvSpPr/>
      </dsp:nvSpPr>
      <dsp:spPr>
        <a:xfrm>
          <a:off x="0" y="2437800"/>
          <a:ext cx="5715000" cy="1157625"/>
        </a:xfrm>
        <a:prstGeom prst="rect">
          <a:avLst/>
        </a:prstGeom>
        <a:solidFill>
          <a:schemeClr val="lt1">
            <a:alpha val="90000"/>
            <a:hueOff val="0"/>
            <a:satOff val="0"/>
            <a:lumOff val="0"/>
            <a:alphaOff val="0"/>
          </a:schemeClr>
        </a:solidFill>
        <a:ln w="12700" cap="flat" cmpd="sng" algn="ctr">
          <a:solidFill>
            <a:schemeClr val="accent2">
              <a:hueOff val="3846440"/>
              <a:satOff val="4103"/>
              <a:lumOff val="12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3548" tIns="312420" rIns="443548"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a:solidFill>
                <a:prstClr val="black">
                  <a:hueOff val="0"/>
                  <a:satOff val="0"/>
                  <a:lumOff val="0"/>
                  <a:alphaOff val="0"/>
                </a:prstClr>
              </a:solidFill>
              <a:latin typeface="Walbaum Display"/>
              <a:ea typeface="+mn-ea"/>
              <a:cs typeface="+mn-cs"/>
            </a:rPr>
            <a:t>6 Minute Walk Test (6MWT)</a:t>
          </a:r>
        </a:p>
        <a:p>
          <a:pPr marL="228600" lvl="1" indent="-228600" algn="l" defTabSz="933450">
            <a:lnSpc>
              <a:spcPct val="90000"/>
            </a:lnSpc>
            <a:spcBef>
              <a:spcPct val="0"/>
            </a:spcBef>
            <a:spcAft>
              <a:spcPct val="15000"/>
            </a:spcAft>
            <a:buChar char="•"/>
          </a:pPr>
          <a:r>
            <a:rPr lang="en-US" sz="2100" kern="1200" dirty="0">
              <a:solidFill>
                <a:prstClr val="black">
                  <a:hueOff val="0"/>
                  <a:satOff val="0"/>
                  <a:lumOff val="0"/>
                  <a:alphaOff val="0"/>
                </a:prstClr>
              </a:solidFill>
              <a:latin typeface="Walbaum Display"/>
              <a:ea typeface="+mn-ea"/>
              <a:cs typeface="+mn-cs"/>
            </a:rPr>
            <a:t>30 second Sit to Stand </a:t>
          </a:r>
        </a:p>
      </dsp:txBody>
      <dsp:txXfrm>
        <a:off x="0" y="2437800"/>
        <a:ext cx="5715000" cy="1157625"/>
      </dsp:txXfrm>
    </dsp:sp>
    <dsp:sp modelId="{FDB5B826-5433-43F9-9C0A-1D53652F71F5}">
      <dsp:nvSpPr>
        <dsp:cNvPr id="0" name=""/>
        <dsp:cNvSpPr/>
      </dsp:nvSpPr>
      <dsp:spPr>
        <a:xfrm>
          <a:off x="380999" y="2262300"/>
          <a:ext cx="4000500" cy="442800"/>
        </a:xfrm>
        <a:prstGeom prst="roundRect">
          <a:avLst/>
        </a:prstGeom>
        <a:solidFill>
          <a:schemeClr val="accent2">
            <a:hueOff val="3846440"/>
            <a:satOff val="4103"/>
            <a:lumOff val="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209" tIns="0" rIns="151209" bIns="0" numCol="1" spcCol="1270" anchor="ctr" anchorCtr="0">
          <a:noAutofit/>
        </a:bodyPr>
        <a:lstStyle/>
        <a:p>
          <a:pPr marL="0" lvl="0" indent="0" algn="l" defTabSz="666750" rtl="0">
            <a:lnSpc>
              <a:spcPct val="90000"/>
            </a:lnSpc>
            <a:spcBef>
              <a:spcPct val="0"/>
            </a:spcBef>
            <a:spcAft>
              <a:spcPct val="35000"/>
            </a:spcAft>
            <a:buNone/>
          </a:pPr>
          <a:r>
            <a:rPr lang="en-US" sz="1500" kern="1200" dirty="0">
              <a:solidFill>
                <a:prstClr val="white"/>
              </a:solidFill>
              <a:latin typeface="Walbaum Display"/>
              <a:ea typeface="+mn-ea"/>
              <a:cs typeface="+mn-cs"/>
            </a:rPr>
            <a:t>Physical Objective Measures </a:t>
          </a:r>
        </a:p>
      </dsp:txBody>
      <dsp:txXfrm>
        <a:off x="402615" y="2283916"/>
        <a:ext cx="3957268" cy="399568"/>
      </dsp:txXfrm>
    </dsp:sp>
    <dsp:sp modelId="{453A978C-5827-AD4C-A39C-CB7DEC6FD354}">
      <dsp:nvSpPr>
        <dsp:cNvPr id="0" name=""/>
        <dsp:cNvSpPr/>
      </dsp:nvSpPr>
      <dsp:spPr>
        <a:xfrm>
          <a:off x="0" y="3897825"/>
          <a:ext cx="5715000" cy="1488375"/>
        </a:xfrm>
        <a:prstGeom prst="rect">
          <a:avLst/>
        </a:prstGeom>
        <a:solidFill>
          <a:schemeClr val="lt1">
            <a:alpha val="90000"/>
            <a:hueOff val="0"/>
            <a:satOff val="0"/>
            <a:lumOff val="0"/>
            <a:alphaOff val="0"/>
          </a:schemeClr>
        </a:solidFill>
        <a:ln w="12700" cap="flat" cmpd="sng" algn="ctr">
          <a:solidFill>
            <a:schemeClr val="accent2">
              <a:hueOff val="7692880"/>
              <a:satOff val="8205"/>
              <a:lumOff val="25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3548" tIns="312420" rIns="443548"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a:solidFill>
                <a:prstClr val="black">
                  <a:hueOff val="0"/>
                  <a:satOff val="0"/>
                  <a:lumOff val="0"/>
                  <a:alphaOff val="0"/>
                </a:prstClr>
              </a:solidFill>
              <a:latin typeface="Walbaum Display"/>
              <a:ea typeface="+mn-ea"/>
              <a:cs typeface="+mn-cs"/>
            </a:rPr>
            <a:t>Patient Satisfaction scores with treatment intervention</a:t>
          </a:r>
        </a:p>
        <a:p>
          <a:pPr marL="228600" lvl="1" indent="-228600" algn="l" defTabSz="933450" rtl="0">
            <a:lnSpc>
              <a:spcPct val="90000"/>
            </a:lnSpc>
            <a:spcBef>
              <a:spcPct val="0"/>
            </a:spcBef>
            <a:spcAft>
              <a:spcPct val="15000"/>
            </a:spcAft>
            <a:buChar char="•"/>
          </a:pPr>
          <a:r>
            <a:rPr lang="en-US" sz="2100" kern="1200" dirty="0">
              <a:solidFill>
                <a:prstClr val="black">
                  <a:hueOff val="0"/>
                  <a:satOff val="0"/>
                  <a:lumOff val="0"/>
                  <a:alphaOff val="0"/>
                </a:prstClr>
              </a:solidFill>
              <a:latin typeface="Walbaum Display"/>
              <a:ea typeface="+mn-ea"/>
              <a:cs typeface="+mn-cs"/>
            </a:rPr>
            <a:t>Patient feedback </a:t>
          </a:r>
        </a:p>
      </dsp:txBody>
      <dsp:txXfrm>
        <a:off x="0" y="3897825"/>
        <a:ext cx="5715000" cy="1488375"/>
      </dsp:txXfrm>
    </dsp:sp>
    <dsp:sp modelId="{CE32DE93-A6D9-B549-8406-AB71D8397A05}">
      <dsp:nvSpPr>
        <dsp:cNvPr id="0" name=""/>
        <dsp:cNvSpPr/>
      </dsp:nvSpPr>
      <dsp:spPr>
        <a:xfrm>
          <a:off x="381001" y="3717268"/>
          <a:ext cx="4000500" cy="442800"/>
        </a:xfrm>
        <a:prstGeom prst="roundRect">
          <a:avLst/>
        </a:prstGeom>
        <a:solidFill>
          <a:schemeClr val="accent2">
            <a:hueOff val="7692880"/>
            <a:satOff val="8205"/>
            <a:lumOff val="25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209" tIns="0" rIns="151209" bIns="0" numCol="1" spcCol="1270" anchor="ctr" anchorCtr="0">
          <a:noAutofit/>
        </a:bodyPr>
        <a:lstStyle/>
        <a:p>
          <a:pPr marL="0" lvl="0" indent="0" algn="l" defTabSz="666750" rtl="0">
            <a:lnSpc>
              <a:spcPct val="90000"/>
            </a:lnSpc>
            <a:spcBef>
              <a:spcPct val="0"/>
            </a:spcBef>
            <a:spcAft>
              <a:spcPct val="35000"/>
            </a:spcAft>
            <a:buNone/>
          </a:pPr>
          <a:r>
            <a:rPr lang="en-US" sz="1500" kern="1200" dirty="0">
              <a:solidFill>
                <a:schemeClr val="tx1"/>
              </a:solidFill>
              <a:latin typeface="Walbaum Display"/>
              <a:ea typeface="+mn-ea"/>
              <a:cs typeface="+mn-cs"/>
            </a:rPr>
            <a:t>Qualitative</a:t>
          </a:r>
          <a:r>
            <a:rPr lang="en-US" sz="1500" kern="1200" dirty="0">
              <a:solidFill>
                <a:prstClr val="black">
                  <a:hueOff val="0"/>
                  <a:satOff val="0"/>
                  <a:lumOff val="0"/>
                  <a:alphaOff val="0"/>
                </a:prstClr>
              </a:solidFill>
              <a:latin typeface="Walbaum Display"/>
              <a:ea typeface="+mn-ea"/>
              <a:cs typeface="+mn-cs"/>
            </a:rPr>
            <a:t> </a:t>
          </a:r>
        </a:p>
      </dsp:txBody>
      <dsp:txXfrm>
        <a:off x="402617" y="3738884"/>
        <a:ext cx="3957268"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5/25/2022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cbi.nlm.nih.gov/pmc/articles/PMC8673504/table/T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direct.com/topics/nursing-and-health-professions/acceptance-and-commitment-therap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direct.com/topics/nursing-and-health-professions/acceptance-and-commitment-therap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investigate the ACT specific </a:t>
            </a:r>
            <a:r>
              <a:rPr lang="en-US" dirty="0" err="1"/>
              <a:t>questionnares</a:t>
            </a:r>
            <a:r>
              <a:rPr lang="en-US" dirty="0"/>
              <a:t> with direct physical function measures. We measured </a:t>
            </a:r>
            <a:r>
              <a:rPr lang="en-US" dirty="0" err="1"/>
              <a:t>patietns</a:t>
            </a:r>
            <a:r>
              <a:rPr lang="en-US" dirty="0"/>
              <a:t> pre- and post reported physical activity and objective functional mobility ‘</a:t>
            </a:r>
          </a:p>
          <a:p>
            <a:endParaRPr lang="en-US" dirty="0"/>
          </a:p>
          <a:p>
            <a:r>
              <a:rPr lang="en-US" dirty="0"/>
              <a:t>RMDQ Higher scores indicate higher disability</a:t>
            </a:r>
          </a:p>
          <a:p>
            <a:r>
              <a:rPr lang="en-US" dirty="0"/>
              <a:t>Correlates well with other physical subscales</a:t>
            </a:r>
          </a:p>
          <a:p>
            <a:r>
              <a:rPr lang="en-US" dirty="0"/>
              <a:t>Objective pre- and </a:t>
            </a:r>
            <a:r>
              <a:rPr lang="en-US" dirty="0" err="1"/>
              <a:t>post functional</a:t>
            </a:r>
            <a:r>
              <a:rPr lang="en-US" dirty="0"/>
              <a:t> mobility measures by a physical therapist </a:t>
            </a:r>
          </a:p>
          <a:p>
            <a:r>
              <a:rPr lang="en-US" sz="1600" kern="1200" dirty="0">
                <a:solidFill>
                  <a:schemeClr val="tx1"/>
                </a:solidFill>
                <a:effectLst/>
                <a:latin typeface="+mn-lt"/>
                <a:ea typeface="+mn-ea"/>
                <a:cs typeface="+mn-cs"/>
              </a:rPr>
              <a:t>The Chronic pain acceptance score (CPAQ) (McCracken, 2004) is a 20 item questionnaire that measures pain related acceptance, with a subscale for pain willingness and activity engagement. a preliminary study (Ravn et al 2018) pain related acceptance was found to be a mediator between bodily pain (CAS) and pain catastrophizing (82</a:t>
            </a:r>
          </a:p>
          <a:p>
            <a:endParaRPr lang="en-US" dirty="0"/>
          </a:p>
          <a:p>
            <a:r>
              <a:rPr lang="en-US" dirty="0"/>
              <a:t>“I get dressed more slowly because of my pain” </a:t>
            </a:r>
          </a:p>
          <a:p>
            <a:r>
              <a:rPr lang="en-US" dirty="0"/>
              <a:t>“I stand  only stand for short periods because of my pain”</a:t>
            </a:r>
          </a:p>
          <a:p>
            <a:r>
              <a:rPr lang="en-US" dirty="0"/>
              <a:t>“I sleep less because of my pain” </a:t>
            </a:r>
          </a:p>
          <a:p>
            <a:r>
              <a:rPr lang="en-US" dirty="0"/>
              <a:t>0-24 is the score range, 24 indicates high disability </a:t>
            </a:r>
          </a:p>
          <a:p>
            <a:r>
              <a:rPr lang="en-US" dirty="0"/>
              <a:t>INDEPENDET WITH </a:t>
            </a:r>
            <a:r>
              <a:rPr lang="en-US" dirty="0" err="1"/>
              <a:t>adlS</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verdana" panose="020B0604030504040204" pitchFamily="34" charset="0"/>
              </a:rPr>
              <a:t>RMDQ correlates well with other tests which measure physical disability:</a:t>
            </a:r>
            <a:br>
              <a:rPr lang="en-US" dirty="0"/>
            </a:br>
            <a:r>
              <a:rPr lang="en-US" dirty="0">
                <a:solidFill>
                  <a:srgbClr val="000000"/>
                </a:solidFill>
                <a:latin typeface="verdana" panose="020B0604030504040204" pitchFamily="34" charset="0"/>
              </a:rPr>
              <a:t>Physical subscales of SF-36</a:t>
            </a:r>
            <a:br>
              <a:rPr lang="en-US" dirty="0"/>
            </a:br>
            <a:r>
              <a:rPr lang="en-US" dirty="0">
                <a:solidFill>
                  <a:srgbClr val="000000"/>
                </a:solidFill>
                <a:latin typeface="verdana" panose="020B0604030504040204" pitchFamily="34" charset="0"/>
              </a:rPr>
              <a:t>Physical subscales of Sickness Impact Profile</a:t>
            </a:r>
            <a:br>
              <a:rPr lang="en-US" dirty="0"/>
            </a:br>
            <a:r>
              <a:rPr lang="en-US" dirty="0">
                <a:solidFill>
                  <a:srgbClr val="000000"/>
                </a:solidFill>
                <a:latin typeface="verdana" panose="020B0604030504040204" pitchFamily="34" charset="0"/>
              </a:rPr>
              <a:t>Quebec Low Back Scale</a:t>
            </a:r>
            <a:br>
              <a:rPr lang="en-US" dirty="0"/>
            </a:br>
            <a:r>
              <a:rPr lang="en-US" dirty="0" err="1">
                <a:solidFill>
                  <a:srgbClr val="000000"/>
                </a:solidFill>
                <a:latin typeface="verdana" panose="020B0604030504040204" pitchFamily="34" charset="0"/>
              </a:rPr>
              <a:t>Oswestry</a:t>
            </a:r>
            <a:r>
              <a:rPr lang="en-US" dirty="0">
                <a:solidFill>
                  <a:srgbClr val="000000"/>
                </a:solidFill>
                <a:latin typeface="verdana" panose="020B0604030504040204" pitchFamily="34" charset="0"/>
              </a:rPr>
              <a:t> Disability Questionnaire</a:t>
            </a:r>
            <a:br>
              <a:rPr lang="en-US" dirty="0"/>
            </a:br>
            <a:r>
              <a:rPr lang="en-US" dirty="0">
                <a:solidFill>
                  <a:srgbClr val="000000"/>
                </a:solidFill>
                <a:latin typeface="verdana" panose="020B0604030504040204" pitchFamily="34" charset="0"/>
              </a:rPr>
              <a:t>Pain ratings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i="0" u="sng" kern="1200" dirty="0">
                <a:solidFill>
                  <a:schemeClr val="tx1"/>
                </a:solidFill>
                <a:effectLst/>
                <a:latin typeface="+mn-lt"/>
                <a:ea typeface="+mn-ea"/>
                <a:cs typeface="+mn-cs"/>
              </a:rPr>
              <a:t>Subjects seeking treatment for low back pain from general practitioner: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(Jordan et al, 2006; </a:t>
            </a:r>
            <a:r>
              <a:rPr lang="en-US" sz="1200" b="0" i="1"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 = 443; mean age=46.8 (8.12); questionnaires at consultation and 6 months later.)</a:t>
            </a:r>
          </a:p>
          <a:p>
            <a:r>
              <a:rPr lang="en-US" sz="1200" b="0" i="0" kern="1200" dirty="0">
                <a:solidFill>
                  <a:schemeClr val="tx1"/>
                </a:solidFill>
                <a:effectLst/>
                <a:latin typeface="+mn-lt"/>
                <a:ea typeface="+mn-ea"/>
                <a:cs typeface="+mn-cs"/>
              </a:rPr>
              <a:t>30% of baseline score is considered the cut-off point for detecting change, or 3 point change.</a:t>
            </a:r>
          </a:p>
          <a:p>
            <a:r>
              <a:rPr lang="en-US" sz="1200" b="0" i="0" kern="1200" dirty="0">
                <a:solidFill>
                  <a:schemeClr val="tx1"/>
                </a:solidFill>
                <a:effectLst/>
                <a:latin typeface="+mn-lt"/>
                <a:ea typeface="+mn-ea"/>
                <a:cs typeface="+mn-cs"/>
              </a:rPr>
              <a:t>If the patient has a score of greater than 7, then the MCID = 3 points.</a:t>
            </a:r>
          </a:p>
          <a:p>
            <a:r>
              <a:rPr lang="en-US" sz="1200" b="0" i="0" kern="1200" dirty="0">
                <a:solidFill>
                  <a:schemeClr val="tx1"/>
                </a:solidFill>
                <a:effectLst/>
                <a:latin typeface="+mn-lt"/>
                <a:ea typeface="+mn-ea"/>
                <a:cs typeface="+mn-cs"/>
              </a:rPr>
              <a:t>If the score is less than 7, then the MCID = 30% change in score.</a:t>
            </a:r>
          </a:p>
          <a:p>
            <a:endParaRPr lang="en-US" dirty="0"/>
          </a:p>
          <a:p>
            <a:r>
              <a:rPr lang="en-US" dirty="0"/>
              <a:t>CPAQ </a:t>
            </a:r>
          </a:p>
          <a:p>
            <a:r>
              <a:rPr lang="en-US" dirty="0"/>
              <a:t>The first subscale, Activity Engagement, assesses the degree to which effective functioning occurs in a way that is not markedly restricted by pain and the second, Pain Willingness, assesses the extent to which respondents are willing to have pain without engaging in attempts to control it. The total score was used within most analyses in the present study; scores range from 0 to 120. The total and subscale scores of the CPAQ have demonstrated psychometric properties and the factor structure has been supported via confirmatory </a:t>
            </a:r>
          </a:p>
          <a:p>
            <a:r>
              <a:rPr lang="en-US" dirty="0"/>
              <a:t>factor analysis (McCracken et al., 2004; Reneman, Dijkstra, </a:t>
            </a:r>
            <a:r>
              <a:rPr lang="en-US" dirty="0" err="1"/>
              <a:t>Geertzen</a:t>
            </a:r>
            <a:r>
              <a:rPr lang="en-US" dirty="0"/>
              <a:t>, &amp; Dijkstra, 2010; Vowles, McCracken,</a:t>
            </a:r>
          </a:p>
          <a:p>
            <a:endParaRPr lang="en-US" dirty="0"/>
          </a:p>
          <a:p>
            <a:r>
              <a:rPr lang="en-US" dirty="0"/>
              <a:t>PCS </a:t>
            </a:r>
            <a:r>
              <a:rPr lang="en-US" sz="1600" kern="1200" dirty="0">
                <a:solidFill>
                  <a:schemeClr val="tx1"/>
                </a:solidFill>
                <a:effectLst/>
                <a:latin typeface="+mn-lt"/>
                <a:ea typeface="+mn-ea"/>
                <a:cs typeface="+mn-cs"/>
              </a:rPr>
              <a:t>The Pain Catastrophizing Scale (PCS) (Sullivan, 1995) is a 13 question measure on a five point </a:t>
            </a:r>
            <a:r>
              <a:rPr lang="en-US" sz="1600" kern="1200" dirty="0" err="1">
                <a:solidFill>
                  <a:schemeClr val="tx1"/>
                </a:solidFill>
                <a:effectLst/>
                <a:latin typeface="+mn-lt"/>
                <a:ea typeface="+mn-ea"/>
                <a:cs typeface="+mn-cs"/>
              </a:rPr>
              <a:t>Likhert</a:t>
            </a:r>
            <a:r>
              <a:rPr lang="en-US" sz="1600" kern="1200" dirty="0">
                <a:solidFill>
                  <a:schemeClr val="tx1"/>
                </a:solidFill>
                <a:effectLst/>
                <a:latin typeface="+mn-lt"/>
                <a:ea typeface="+mn-ea"/>
                <a:cs typeface="+mn-cs"/>
              </a:rPr>
              <a:t> scale (0=not at all, 4 all the time) to measure catastrophic thinking related to their pain. The clinical cutoff for elevated catastrophizing is 30, and the maximum score is 52. </a:t>
            </a:r>
            <a:endParaRPr lang="en-US" dirty="0"/>
          </a:p>
        </p:txBody>
      </p:sp>
      <p:sp>
        <p:nvSpPr>
          <p:cNvPr id="4" name="Slide Number Placeholder 3"/>
          <p:cNvSpPr>
            <a:spLocks noGrp="1"/>
          </p:cNvSpPr>
          <p:nvPr>
            <p:ph type="sldNum" sz="quarter" idx="10"/>
          </p:nvPr>
        </p:nvSpPr>
        <p:spPr/>
        <p:txBody>
          <a:bodyPr/>
          <a:lstStyle/>
          <a:p>
            <a:fld id="{7550BB49-29C0-4064-A5D8-7BD7077EA7D5}" type="slidenum">
              <a:rPr lang="en-US" smtClean="0"/>
              <a:t>11</a:t>
            </a:fld>
            <a:endParaRPr lang="en-US"/>
          </a:p>
        </p:txBody>
      </p:sp>
    </p:spTree>
    <p:extLst>
      <p:ext uri="{BB962C8B-B14F-4D97-AF65-F5344CB8AC3E}">
        <p14:creationId xmlns:p14="http://schemas.microsoft.com/office/powerpoint/2010/main" val="401308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N= 34  for pre-post group testing </a:t>
            </a:r>
          </a:p>
          <a:p>
            <a:endParaRPr lang="en-US" dirty="0">
              <a:cs typeface="Calibri"/>
            </a:endParaRPr>
          </a:p>
          <a:p>
            <a:r>
              <a:rPr lang="en-US" dirty="0" err="1">
                <a:cs typeface="Calibri"/>
              </a:rPr>
              <a:t>Inta</a:t>
            </a:r>
            <a:r>
              <a:rPr lang="en-US" dirty="0">
                <a:cs typeface="Calibri"/>
              </a:rPr>
              <a:t> </a:t>
            </a:r>
            <a:r>
              <a:rPr lang="en-US" dirty="0" err="1">
                <a:cs typeface="Calibri"/>
              </a:rPr>
              <a:t>groiup</a:t>
            </a:r>
            <a:r>
              <a:rPr lang="en-US" dirty="0">
                <a:cs typeface="Calibri"/>
              </a:rPr>
              <a:t>=- so within the group looking at pre and post </a:t>
            </a:r>
          </a:p>
          <a:p>
            <a:endParaRPr lang="en-US" dirty="0">
              <a:cs typeface="Calibri"/>
            </a:endParaRPr>
          </a:p>
          <a:p>
            <a:r>
              <a:rPr lang="en-US" dirty="0">
                <a:cs typeface="Calibri"/>
              </a:rPr>
              <a:t>Max score 60 points (120 total for combination of PW + AE) </a:t>
            </a:r>
          </a:p>
          <a:p>
            <a:r>
              <a:rPr lang="en-US" dirty="0">
                <a:cs typeface="Calibri"/>
              </a:rPr>
              <a:t>Still collecting data now- </a:t>
            </a:r>
          </a:p>
          <a:p>
            <a:r>
              <a:rPr lang="en-US" dirty="0"/>
              <a:t>60 patients referred </a:t>
            </a:r>
          </a:p>
          <a:p>
            <a:r>
              <a:rPr lang="en-US" dirty="0"/>
              <a:t>N=50 patients completed &gt;80% of 6 week program</a:t>
            </a:r>
          </a:p>
          <a:p>
            <a:r>
              <a:rPr lang="en-US" dirty="0"/>
              <a:t>4 patients completed 40-80% of 6 week program </a:t>
            </a:r>
          </a:p>
          <a:p>
            <a:r>
              <a:rPr lang="en-US" dirty="0"/>
              <a:t>6 have been disenrolled after 1</a:t>
            </a:r>
            <a:r>
              <a:rPr lang="en-US" baseline="30000" dirty="0"/>
              <a:t>st</a:t>
            </a:r>
            <a:r>
              <a:rPr lang="en-US" dirty="0"/>
              <a:t> session for medical, psychiatric or time allocation reasons </a:t>
            </a:r>
          </a:p>
          <a:p>
            <a:endParaRPr lang="en-US" dirty="0"/>
          </a:p>
          <a:p>
            <a:r>
              <a:rPr lang="en-US" dirty="0"/>
              <a:t>Participants 17% male , 83% Female </a:t>
            </a:r>
          </a:p>
          <a:p>
            <a:r>
              <a:rPr lang="en-US" dirty="0"/>
              <a:t>Ages 27-80 </a:t>
            </a:r>
            <a:r>
              <a:rPr lang="en-US" dirty="0" err="1"/>
              <a:t>yrs</a:t>
            </a:r>
            <a:r>
              <a:rPr lang="en-US" dirty="0"/>
              <a:t> </a:t>
            </a:r>
          </a:p>
          <a:p>
            <a:r>
              <a:rPr lang="en-US" dirty="0"/>
              <a:t>Mean: 55 </a:t>
            </a:r>
            <a:r>
              <a:rPr lang="en-US" dirty="0" err="1"/>
              <a:t>yrs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7CCE34D-CFF1-4FFE-815B-D050E7ED2DFD}" type="slidenum">
              <a:rPr lang="en-US" smtClean="0"/>
              <a:t>12</a:t>
            </a:fld>
            <a:endParaRPr lang="en-US"/>
          </a:p>
        </p:txBody>
      </p:sp>
    </p:spTree>
    <p:extLst>
      <p:ext uri="{BB962C8B-B14F-4D97-AF65-F5344CB8AC3E}">
        <p14:creationId xmlns:p14="http://schemas.microsoft.com/office/powerpoint/2010/main" val="1711139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Subjects seeking treatment for low back pain from general practitioner:</a:t>
            </a:r>
            <a:endParaRPr lang="en-US" dirty="0"/>
          </a:p>
          <a:p>
            <a:r>
              <a:rPr lang="en-US" dirty="0"/>
              <a:t>(Jordan et al, 2006; </a:t>
            </a:r>
            <a:r>
              <a:rPr lang="en-US" i="1" dirty="0"/>
              <a:t>n</a:t>
            </a:r>
            <a:r>
              <a:rPr lang="en-US" dirty="0"/>
              <a:t> = 443; mean age=46.8 (8.12); questionnaires at consultation and 6 months later.)</a:t>
            </a:r>
            <a:endParaRPr lang="en-US" dirty="0">
              <a:cs typeface="Calibri"/>
            </a:endParaRPr>
          </a:p>
          <a:p>
            <a:r>
              <a:rPr lang="en-US" dirty="0"/>
              <a:t>30% of baseline score is considered the cut-off point for detecting change, or 3 point change.</a:t>
            </a:r>
          </a:p>
          <a:p>
            <a:r>
              <a:rPr lang="en-US" dirty="0"/>
              <a:t>If the patient has a score of greater than 7, then the MCID = 3 points.</a:t>
            </a:r>
          </a:p>
          <a:p>
            <a:r>
              <a:rPr lang="en-US" dirty="0"/>
              <a:t>If the score is less than 7, then the MCID = 30% change in score.</a:t>
            </a:r>
          </a:p>
          <a:p>
            <a:endParaRPr lang="en-US" dirty="0"/>
          </a:p>
          <a:p>
            <a:r>
              <a:rPr lang="en-US" dirty="0"/>
              <a:t>CPAQ</a:t>
            </a:r>
          </a:p>
          <a:p>
            <a:r>
              <a:rPr lang="en-US" dirty="0"/>
              <a:t>Raw scores 63  to 84 </a:t>
            </a:r>
          </a:p>
          <a:p>
            <a:r>
              <a:rPr lang="en-US" dirty="0"/>
              <a:t> - 20 point delta</a:t>
            </a:r>
          </a:p>
          <a:p>
            <a:r>
              <a:rPr lang="en-US" dirty="0"/>
              <a:t>SD 10, 13</a:t>
            </a:r>
          </a:p>
          <a:p>
            <a:r>
              <a:rPr lang="en-US" dirty="0"/>
              <a:t>P=0.00000000126806</a:t>
            </a:r>
          </a:p>
          <a:p>
            <a:endParaRPr lang="en-US" dirty="0"/>
          </a:p>
          <a:p>
            <a:r>
              <a:rPr lang="en-US" dirty="0"/>
              <a:t>RMDQ </a:t>
            </a:r>
          </a:p>
          <a:p>
            <a:r>
              <a:rPr lang="en-US" dirty="0"/>
              <a:t>10 to 4.8 </a:t>
            </a:r>
          </a:p>
          <a:p>
            <a:r>
              <a:rPr lang="en-US" dirty="0"/>
              <a:t>SD 4/3 </a:t>
            </a:r>
          </a:p>
          <a:p>
            <a:r>
              <a:rPr lang="en-US" dirty="0"/>
              <a:t>P= 0.000000121501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13</a:t>
            </a:fld>
            <a:endParaRPr lang="en-US"/>
          </a:p>
        </p:txBody>
      </p:sp>
    </p:spTree>
    <p:extLst>
      <p:ext uri="{BB962C8B-B14F-4D97-AF65-F5344CB8AC3E}">
        <p14:creationId xmlns:p14="http://schemas.microsoft.com/office/powerpoint/2010/main" val="39141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328.68meters (1070 feet) </a:t>
            </a:r>
          </a:p>
          <a:p>
            <a:r>
              <a:rPr lang="en-US" dirty="0"/>
              <a:t>451.023158 meters</a:t>
            </a:r>
            <a:endParaRPr lang="en-US" dirty="0">
              <a:cs typeface="Calibri"/>
            </a:endParaRPr>
          </a:p>
          <a:p>
            <a:r>
              <a:rPr lang="en-US" dirty="0">
                <a:cs typeface="Calibri"/>
              </a:rPr>
              <a:t>5,280 feet is a mile </a:t>
            </a:r>
          </a:p>
          <a:p>
            <a:r>
              <a:rPr lang="en-US" dirty="0">
                <a:cs typeface="Calibri"/>
              </a:rPr>
              <a:t>Clinical significant cutoffs </a:t>
            </a:r>
          </a:p>
          <a:p>
            <a:endParaRPr lang="en-US" dirty="0">
              <a:cs typeface="Calibri"/>
            </a:endParaRPr>
          </a:p>
        </p:txBody>
      </p:sp>
      <p:sp>
        <p:nvSpPr>
          <p:cNvPr id="4" name="Slide Number Placeholder 3"/>
          <p:cNvSpPr>
            <a:spLocks noGrp="1"/>
          </p:cNvSpPr>
          <p:nvPr>
            <p:ph type="sldNum" sz="quarter" idx="5"/>
          </p:nvPr>
        </p:nvSpPr>
        <p:spPr/>
        <p:txBody>
          <a:bodyPr/>
          <a:lstStyle/>
          <a:p>
            <a:fld id="{E7CCE34D-CFF1-4FFE-815B-D050E7ED2DFD}" type="slidenum">
              <a:rPr lang="en-US" smtClean="0"/>
              <a:t>14</a:t>
            </a:fld>
            <a:endParaRPr lang="en-US"/>
          </a:p>
        </p:txBody>
      </p:sp>
    </p:spTree>
    <p:extLst>
      <p:ext uri="{BB962C8B-B14F-4D97-AF65-F5344CB8AC3E}">
        <p14:creationId xmlns:p14="http://schemas.microsoft.com/office/powerpoint/2010/main" val="187835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correlation was interesting because we did not find that pain intensity to correlate with disability</a:t>
            </a:r>
          </a:p>
          <a:p>
            <a:r>
              <a:rPr lang="en-US" dirty="0"/>
              <a:t>While acceptance did correlate with disability </a:t>
            </a:r>
          </a:p>
          <a:p>
            <a:endParaRPr lang="en-US" dirty="0"/>
          </a:p>
          <a:p>
            <a:r>
              <a:rPr lang="en-US" dirty="0"/>
              <a:t>Pain </a:t>
            </a:r>
          </a:p>
        </p:txBody>
      </p:sp>
      <p:sp>
        <p:nvSpPr>
          <p:cNvPr id="4" name="Slide Number Placeholder 3"/>
          <p:cNvSpPr>
            <a:spLocks noGrp="1"/>
          </p:cNvSpPr>
          <p:nvPr>
            <p:ph type="sldNum" sz="quarter" idx="10"/>
          </p:nvPr>
        </p:nvSpPr>
        <p:spPr/>
        <p:txBody>
          <a:bodyPr/>
          <a:lstStyle/>
          <a:p>
            <a:fld id="{7550BB49-29C0-4064-A5D8-7BD7077EA7D5}" type="slidenum">
              <a:rPr lang="en-US" smtClean="0"/>
              <a:t>15</a:t>
            </a:fld>
            <a:endParaRPr lang="en-US"/>
          </a:p>
        </p:txBody>
      </p:sp>
    </p:spTree>
    <p:extLst>
      <p:ext uri="{BB962C8B-B14F-4D97-AF65-F5344CB8AC3E}">
        <p14:creationId xmlns:p14="http://schemas.microsoft.com/office/powerpoint/2010/main" val="45804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21 </a:t>
            </a:r>
          </a:p>
        </p:txBody>
      </p:sp>
      <p:sp>
        <p:nvSpPr>
          <p:cNvPr id="4" name="Slide Number Placeholder 3"/>
          <p:cNvSpPr>
            <a:spLocks noGrp="1"/>
          </p:cNvSpPr>
          <p:nvPr>
            <p:ph type="sldNum" sz="quarter" idx="5"/>
          </p:nvPr>
        </p:nvSpPr>
        <p:spPr/>
        <p:txBody>
          <a:bodyPr/>
          <a:lstStyle/>
          <a:p>
            <a:fld id="{258190F5-ACEE-4700-B728-A918142B4395}" type="slidenum">
              <a:rPr lang="en-US" smtClean="0"/>
              <a:t>16</a:t>
            </a:fld>
            <a:endParaRPr lang="en-US"/>
          </a:p>
        </p:txBody>
      </p:sp>
    </p:spTree>
    <p:extLst>
      <p:ext uri="{BB962C8B-B14F-4D97-AF65-F5344CB8AC3E}">
        <p14:creationId xmlns:p14="http://schemas.microsoft.com/office/powerpoint/2010/main" val="81219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Malgun Gothic" panose="020B0503020000020004" pitchFamily="34" charset="-127"/>
              </a:rPr>
              <a:t>The median of attended sessions was 7.0 (IQR = 6.0-8.0) for the pain-CBT and 11.5 (IQR = 9.6-12.0) for the BIA.</a:t>
            </a:r>
          </a:p>
          <a:p>
            <a:r>
              <a:rPr lang="en-US" sz="1800" dirty="0">
                <a:effectLst/>
                <a:latin typeface="Times New Roman" panose="02020603050405020304" pitchFamily="18" charset="0"/>
                <a:ea typeface="Malgun Gothic" panose="020B0503020000020004" pitchFamily="34" charset="-127"/>
              </a:rPr>
              <a:t>Attendance 7/8 vs 11.5/12 </a:t>
            </a:r>
          </a:p>
          <a:p>
            <a:endParaRPr lang="en-US" sz="1800" dirty="0">
              <a:effectLst/>
              <a:latin typeface="Times New Roman" panose="02020603050405020304" pitchFamily="18"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Malgun Gothic" panose="020B0503020000020004" pitchFamily="34" charset="-127"/>
              </a:rPr>
              <a:t>). </a:t>
            </a:r>
            <a:r>
              <a:rPr lang="en-US" sz="1200" b="0" i="0" kern="1200" dirty="0">
                <a:solidFill>
                  <a:schemeClr val="tx1"/>
                </a:solidFill>
                <a:effectLst/>
                <a:latin typeface="+mn-lt"/>
                <a:ea typeface="+mn-ea"/>
                <a:cs typeface="+mn-cs"/>
              </a:rPr>
              <a:t>The two groups were not significantly different in the number of painful sites (</a:t>
            </a:r>
            <a:r>
              <a:rPr lang="en-US" sz="1200" b="0" i="0" u="none" strike="noStrike" kern="1200" dirty="0">
                <a:solidFill>
                  <a:schemeClr val="tx1"/>
                </a:solidFill>
                <a:effectLst/>
                <a:latin typeface="+mn-lt"/>
                <a:ea typeface="+mn-ea"/>
                <a:cs typeface="+mn-cs"/>
              </a:rPr>
              <a:t>𝑝=</a:t>
            </a:r>
            <a:r>
              <a:rPr lang="en-US" sz="1200" b="0" i="0" kern="1200" dirty="0">
                <a:solidFill>
                  <a:schemeClr val="tx1"/>
                </a:solidFill>
                <a:effectLst/>
                <a:latin typeface="+mn-lt"/>
                <a:ea typeface="+mn-ea"/>
                <a:cs typeface="+mn-cs"/>
              </a:rPr>
              <a:t> 0.295), but pain durations were marginally higher in the BIA group (</a:t>
            </a:r>
            <a:r>
              <a:rPr lang="en-US" sz="1200" b="0" i="0" u="none" strike="noStrike" kern="1200" dirty="0">
                <a:solidFill>
                  <a:schemeClr val="tx1"/>
                </a:solidFill>
                <a:effectLst/>
                <a:latin typeface="+mn-lt"/>
                <a:ea typeface="+mn-ea"/>
                <a:cs typeface="+mn-cs"/>
              </a:rPr>
              <a:t>𝑝=</a:t>
            </a:r>
            <a:r>
              <a:rPr lang="en-US" sz="1200" b="0" i="0" kern="1200" dirty="0">
                <a:solidFill>
                  <a:schemeClr val="tx1"/>
                </a:solidFill>
                <a:effectLst/>
                <a:latin typeface="+mn-lt"/>
                <a:ea typeface="+mn-ea"/>
                <a:cs typeface="+mn-cs"/>
              </a:rPr>
              <a:t> 0.068). Most patients (67.4%) had comorbid diagnosis and patients in the BIA had a trend for more comorbid health conditions (</a:t>
            </a:r>
            <a:r>
              <a:rPr lang="en-US" sz="1200" b="0" i="0" u="none" strike="noStrike" kern="1200" dirty="0">
                <a:solidFill>
                  <a:schemeClr val="tx1"/>
                </a:solidFill>
                <a:effectLst/>
                <a:latin typeface="+mn-lt"/>
                <a:ea typeface="+mn-ea"/>
                <a:cs typeface="+mn-cs"/>
              </a:rPr>
              <a:t>𝑝=</a:t>
            </a:r>
            <a:r>
              <a:rPr lang="en-US" sz="1200" b="0" i="0" kern="1200" dirty="0">
                <a:solidFill>
                  <a:schemeClr val="tx1"/>
                </a:solidFill>
                <a:effectLst/>
                <a:latin typeface="+mn-lt"/>
                <a:ea typeface="+mn-ea"/>
                <a:cs typeface="+mn-cs"/>
              </a:rPr>
              <a:t> 0.095). Different from our expectation, independent </a:t>
            </a:r>
            <a:r>
              <a:rPr lang="en-US" sz="1200" b="0" i="0" u="none" strike="noStrike" kern="1200" dirty="0">
                <a:solidFill>
                  <a:schemeClr val="tx1"/>
                </a:solidFill>
                <a:effectLst/>
                <a:latin typeface="+mn-lt"/>
                <a:ea typeface="+mn-ea"/>
                <a:cs typeface="+mn-cs"/>
              </a:rPr>
              <a:t>𝑡</a:t>
            </a:r>
            <a:r>
              <a:rPr lang="en-US" sz="1200" b="0" i="0" kern="1200" dirty="0">
                <a:solidFill>
                  <a:schemeClr val="tx1"/>
                </a:solidFill>
                <a:effectLst/>
                <a:latin typeface="+mn-lt"/>
                <a:ea typeface="+mn-ea"/>
                <a:cs typeface="+mn-cs"/>
              </a:rPr>
              <a:t> tests indicated that pain, physical, and psychosocial health states were not significantly different between the groups at baseline (</a:t>
            </a:r>
            <a:r>
              <a:rPr lang="en-US" sz="1200" b="0" i="0" u="none" strike="noStrike" kern="1200" dirty="0">
                <a:solidFill>
                  <a:schemeClr val="tx1"/>
                </a:solidFill>
                <a:effectLst/>
                <a:latin typeface="+mn-lt"/>
                <a:ea typeface="+mn-ea"/>
                <a:cs typeface="+mn-cs"/>
              </a:rPr>
              <a:t>𝑝′</a:t>
            </a:r>
            <a:r>
              <a:rPr lang="en-US" sz="1200" b="0" i="0" kern="1200" dirty="0">
                <a:solidFill>
                  <a:schemeClr val="tx1"/>
                </a:solidFill>
                <a:effectLst/>
                <a:latin typeface="+mn-lt"/>
                <a:ea typeface="+mn-ea"/>
                <a:cs typeface="+mn-cs"/>
              </a:rPr>
              <a:t>s </a:t>
            </a:r>
            <a:r>
              <a:rPr lang="en-US" sz="1200" b="0" i="0" u="none" strike="noStrike" kern="1200" dirty="0">
                <a:solidFill>
                  <a:schemeClr val="tx1"/>
                </a:solidFill>
                <a:effectLst/>
                <a:latin typeface="+mn-lt"/>
                <a:ea typeface="+mn-ea"/>
                <a:cs typeface="+mn-cs"/>
              </a:rPr>
              <a:t>&gt;</a:t>
            </a:r>
            <a:r>
              <a:rPr lang="en-US" sz="1200" b="0" i="0" kern="1200" dirty="0">
                <a:solidFill>
                  <a:schemeClr val="tx1"/>
                </a:solidFill>
                <a:effectLst/>
                <a:latin typeface="+mn-lt"/>
                <a:ea typeface="+mn-ea"/>
                <a:cs typeface="+mn-cs"/>
              </a:rPr>
              <a:t> 0.143, Table </a:t>
            </a:r>
            <a:r>
              <a:rPr lang="en-US" sz="1200" b="0" i="0" u="sng" kern="1200" dirty="0">
                <a:solidFill>
                  <a:schemeClr val="tx1"/>
                </a:solidFill>
                <a:effectLst/>
                <a:latin typeface="+mn-lt"/>
                <a:ea typeface="+mn-ea"/>
                <a:cs typeface="+mn-cs"/>
                <a:hlinkClick r:id="rId3"/>
              </a:rPr>
              <a:t>2</a:t>
            </a:r>
            <a:r>
              <a:rPr lang="en-US" sz="1200" b="0" i="0" kern="1200" dirty="0">
                <a:solidFill>
                  <a:schemeClr val="tx1"/>
                </a:solidFill>
                <a:effectLst/>
                <a:latin typeface="+mn-lt"/>
                <a:ea typeface="+mn-ea"/>
                <a:cs typeface="+mn-cs"/>
              </a:rPr>
              <a:t>). </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17</a:t>
            </a:fld>
            <a:endParaRPr lang="en-US"/>
          </a:p>
        </p:txBody>
      </p:sp>
    </p:spTree>
    <p:extLst>
      <p:ext uri="{BB962C8B-B14F-4D97-AF65-F5344CB8AC3E}">
        <p14:creationId xmlns:p14="http://schemas.microsoft.com/office/powerpoint/2010/main" val="1198368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a:t>
            </a:r>
            <a:r>
              <a:rPr lang="en-US" sz="1600" b="0" i="0" kern="1200" dirty="0">
                <a:solidFill>
                  <a:schemeClr val="tx1"/>
                </a:solidFill>
                <a:effectLst/>
                <a:latin typeface="+mn-lt"/>
                <a:ea typeface="+mn-ea"/>
                <a:cs typeface="+mn-cs"/>
              </a:rPr>
              <a:t>You, D. S., Ziadni, M. S., Cooley, C. E., Talavera, D. C., Mackey, S. C., &amp; Poupore-King, H. (2021). Effectiveness of a multidisciplinary rehabilitation program in real-world patients with chronic back pain: A pilot cohort data analysis. </a:t>
            </a:r>
            <a:r>
              <a:rPr lang="en-US" sz="1600" b="0" i="1" kern="1200" dirty="0">
                <a:solidFill>
                  <a:schemeClr val="tx1"/>
                </a:solidFill>
                <a:effectLst/>
                <a:latin typeface="+mn-lt"/>
                <a:ea typeface="+mn-ea"/>
                <a:cs typeface="+mn-cs"/>
              </a:rPr>
              <a:t>Journal of Back and Musculoskeletal Rehabilitation</a:t>
            </a:r>
            <a:r>
              <a:rPr lang="en-US" sz="1600" b="0" i="0" kern="1200" dirty="0">
                <a:solidFill>
                  <a:schemeClr val="tx1"/>
                </a:solidFill>
                <a:effectLst/>
                <a:latin typeface="+mn-lt"/>
                <a:ea typeface="+mn-ea"/>
                <a:cs typeface="+mn-cs"/>
              </a:rPr>
              <a:t>, (Preprint), 1-9.</a:t>
            </a:r>
          </a:p>
          <a:p>
            <a:endParaRPr lang="en-US" sz="1200" b="0" i="0" kern="1200" dirty="0">
              <a:solidFill>
                <a:schemeClr val="tx1"/>
              </a:solidFill>
              <a:effectLst/>
              <a:latin typeface="+mn-lt"/>
              <a:ea typeface="+mn-ea"/>
              <a:cs typeface="+mn-cs"/>
            </a:endParaRPr>
          </a:p>
          <a:p>
            <a:r>
              <a:rPr lang="en-US" dirty="0"/>
              <a:t>We found significant improvement in mobility and pain behavior only after a multidisciplinary program (p’s &amp;</a:t>
            </a:r>
            <a:r>
              <a:rPr lang="en-US" dirty="0" err="1"/>
              <a:t>lt</a:t>
            </a:r>
            <a:r>
              <a:rPr lang="en-US" dirty="0"/>
              <a:t>; 0.031; d= 0.69 and 0.55). We also found significant</a:t>
            </a:r>
          </a:p>
          <a:p>
            <a:r>
              <a:rPr lang="en-US" dirty="0"/>
              <a:t>improvement in pain interference, fatigue, depression, anxiety, social role satisfaction, and pain catastrophizing after pain-CBT or multidisciplinary programs (p’s &amp;</a:t>
            </a:r>
            <a:r>
              <a:rPr lang="en-US" dirty="0" err="1"/>
              <a:t>lt</a:t>
            </a:r>
            <a:r>
              <a:rPr lang="en-US" dirty="0"/>
              <a:t>; 0.037; ds = 0.29–0.73). Pain ratings were not significantly changed by either program (p’s &amp;</a:t>
            </a:r>
            <a:r>
              <a:rPr lang="en-US" dirty="0" err="1"/>
              <a:t>gt</a:t>
            </a:r>
            <a:r>
              <a:rPr lang="en-US" dirty="0"/>
              <a:t>; 0.207).</a:t>
            </a:r>
            <a:r>
              <a:rPr lang="en-US" sz="1200" dirty="0">
                <a:effectLst/>
                <a:latin typeface="Times New Roman" panose="02020603050405020304" pitchFamily="18" charset="0"/>
                <a:ea typeface="Malgun Gothic" panose="020B0503020000020004" pitchFamily="34" charset="-127"/>
              </a:rPr>
              <a:t> In summary, depression, anxiety, and social role satisfaction were improved after pain-CBT or BIA programs. </a:t>
            </a:r>
          </a:p>
          <a:p>
            <a:endParaRPr lang="en-US" sz="1200" dirty="0">
              <a:effectLst/>
              <a:latin typeface="Times New Roman" panose="02020603050405020304" pitchFamily="18" charset="0"/>
              <a:ea typeface="Malgun Gothic" panose="020B0503020000020004" pitchFamily="34" charset="-127"/>
            </a:endParaRPr>
          </a:p>
          <a:p>
            <a:r>
              <a:rPr lang="en-US" sz="1800" dirty="0">
                <a:effectLst/>
                <a:latin typeface="Times New Roman" panose="02020603050405020304" pitchFamily="18" charset="0"/>
                <a:ea typeface="Malgun Gothic" panose="020B0503020000020004" pitchFamily="34" charset="-127"/>
              </a:rPr>
              <a:t>The CBT is based on control strategies and it focuses on learning effective pain management skills to reduce pain and the impact of pain on life. In contrast, ACT teaches that controlling or avoiding pain is ineffective and it focuses on reducing “avoidance” of unwanted thoughts, feeling, and sensations, allowing patients to engage in values driven behaviors that increase life satisfaction and meaning. In supporting this view, an experiment has demonstrated that physical impairment is decreased by acceptance strategies but increased by control strategies (30). </a:t>
            </a:r>
            <a:endParaRPr lang="en-US" sz="1200" dirty="0">
              <a:effectLst/>
              <a:latin typeface="Times New Roman" panose="02020603050405020304" pitchFamily="18"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Malgun Gothic" panose="020B0503020000020004" pitchFamily="34" charset="-127"/>
              </a:rPr>
              <a:t>Similar findings from Vowels were published in activity diaries </a:t>
            </a:r>
            <a:r>
              <a:rPr lang="en-US" sz="1200" dirty="0" err="1">
                <a:effectLst/>
                <a:latin typeface="Times New Roman" panose="02020603050405020304" pitchFamily="18" charset="0"/>
                <a:ea typeface="Malgun Gothic" panose="020B0503020000020004" pitchFamily="34" charset="-127"/>
              </a:rPr>
              <a:t>oin</a:t>
            </a:r>
            <a:r>
              <a:rPr lang="en-US" sz="1200" dirty="0">
                <a:effectLst/>
                <a:latin typeface="Times New Roman" panose="02020603050405020304" pitchFamily="18" charset="0"/>
                <a:ea typeface="Malgun Gothic" panose="020B0503020000020004" pitchFamily="34" charset="-127"/>
              </a:rPr>
              <a:t> 2014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Malgun Gothic" panose="020B0503020000020004" pitchFamily="34" charset="-127"/>
              </a:rPr>
              <a:t> </a:t>
            </a:r>
            <a:r>
              <a:rPr lang="en-US" sz="1200" b="0" i="0" dirty="0" err="1">
                <a:solidFill>
                  <a:srgbClr val="303030"/>
                </a:solidFill>
                <a:effectLst/>
                <a:latin typeface="Roboto" panose="02000000000000000000" pitchFamily="2" charset="0"/>
              </a:rPr>
              <a:t>Vowles</a:t>
            </a:r>
            <a:r>
              <a:rPr lang="en-US" sz="1200" b="0" i="0" dirty="0">
                <a:solidFill>
                  <a:srgbClr val="303030"/>
                </a:solidFill>
                <a:effectLst/>
                <a:latin typeface="Roboto" panose="02000000000000000000" pitchFamily="2" charset="0"/>
              </a:rPr>
              <a:t>, K. E., Fink, B. C., &amp; Cohen, L. L. (2014). Acceptance and Commitment Therapy for chronic pain: A diary study of treatment process in relation to reliable change in disability. </a:t>
            </a:r>
            <a:r>
              <a:rPr lang="en-US" sz="1200" b="0" i="1" dirty="0">
                <a:solidFill>
                  <a:srgbClr val="303030"/>
                </a:solidFill>
                <a:effectLst/>
                <a:latin typeface="Roboto" panose="02000000000000000000" pitchFamily="2" charset="0"/>
              </a:rPr>
              <a:t>Journal of contextual behavioral science</a:t>
            </a:r>
            <a:r>
              <a:rPr lang="en-US" sz="1200" b="0" i="0" dirty="0">
                <a:solidFill>
                  <a:srgbClr val="303030"/>
                </a:solidFill>
                <a:effectLst/>
                <a:latin typeface="Roboto" panose="02000000000000000000" pitchFamily="2" charset="0"/>
              </a:rPr>
              <a:t>, </a:t>
            </a:r>
            <a:r>
              <a:rPr lang="en-US" sz="1200" b="0" i="1" dirty="0">
                <a:solidFill>
                  <a:srgbClr val="303030"/>
                </a:solidFill>
                <a:effectLst/>
                <a:latin typeface="Roboto" panose="02000000000000000000" pitchFamily="2" charset="0"/>
              </a:rPr>
              <a:t>3</a:t>
            </a:r>
            <a:r>
              <a:rPr lang="en-US" sz="1200" b="0" i="0" dirty="0">
                <a:solidFill>
                  <a:srgbClr val="303030"/>
                </a:solidFill>
                <a:effectLst/>
                <a:latin typeface="Roboto" panose="02000000000000000000" pitchFamily="2" charset="0"/>
              </a:rPr>
              <a:t>(2), 74–80. https://doi.org/10.1016/j.jcbs.2014.04.003</a:t>
            </a:r>
            <a:endParaRPr lang="en-US" sz="1000" dirty="0">
              <a:effectLst/>
              <a:latin typeface="Calibri" panose="020F0502020204030204" pitchFamily="34" charset="0"/>
              <a:ea typeface="Malgun Gothic" panose="020B0503020000020004" pitchFamily="34" charset="-127"/>
            </a:endParaRPr>
          </a:p>
          <a:p>
            <a:endParaRPr lang="en-US" dirty="0"/>
          </a:p>
        </p:txBody>
      </p:sp>
      <p:sp>
        <p:nvSpPr>
          <p:cNvPr id="4" name="Slide Number Placeholder 3"/>
          <p:cNvSpPr>
            <a:spLocks noGrp="1"/>
          </p:cNvSpPr>
          <p:nvPr>
            <p:ph type="sldNum" sz="quarter" idx="5"/>
          </p:nvPr>
        </p:nvSpPr>
        <p:spPr/>
        <p:txBody>
          <a:bodyPr/>
          <a:lstStyle/>
          <a:p>
            <a:fld id="{F985950C-98D0-4266-B261-142268DCF8D3}" type="slidenum">
              <a:rPr lang="en-US" smtClean="0"/>
              <a:t>18</a:t>
            </a:fld>
            <a:endParaRPr lang="en-US"/>
          </a:p>
        </p:txBody>
      </p:sp>
    </p:spTree>
    <p:extLst>
      <p:ext uri="{BB962C8B-B14F-4D97-AF65-F5344CB8AC3E}">
        <p14:creationId xmlns:p14="http://schemas.microsoft.com/office/powerpoint/2010/main" val="320868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Stanford</a:t>
            </a:r>
            <a:r>
              <a:rPr lang="en-US" baseline="0" dirty="0"/>
              <a:t> we are an interdisciplinary pain clinic with MDs, PT, care managers, nurses, fellows and psych. As you know treating pain is a complex process and a team based approach is critical in heling move patients forward. </a:t>
            </a:r>
          </a:p>
          <a:p>
            <a:endParaRPr lang="en-US" baseline="0" dirty="0"/>
          </a:p>
          <a:p>
            <a:r>
              <a:rPr lang="en-US" dirty="0"/>
              <a:t>MDT vs IDT</a:t>
            </a:r>
          </a:p>
          <a:p>
            <a:r>
              <a:rPr lang="en-US" dirty="0"/>
              <a:t>CBT vs ACT </a:t>
            </a:r>
          </a:p>
          <a:p>
            <a:r>
              <a:rPr lang="en-US" dirty="0"/>
              <a:t>How ACT affects the PT process / exercise environment </a:t>
            </a:r>
          </a:p>
          <a:p>
            <a:endParaRPr lang="en-US" dirty="0"/>
          </a:p>
        </p:txBody>
      </p:sp>
      <p:sp>
        <p:nvSpPr>
          <p:cNvPr id="4" name="Slide Number Placeholder 3"/>
          <p:cNvSpPr>
            <a:spLocks noGrp="1"/>
          </p:cNvSpPr>
          <p:nvPr>
            <p:ph type="sldNum" sz="quarter" idx="10"/>
          </p:nvPr>
        </p:nvSpPr>
        <p:spPr/>
        <p:txBody>
          <a:bodyPr/>
          <a:lstStyle/>
          <a:p>
            <a:pPr defTabSz="465887">
              <a:defRPr/>
            </a:pPr>
            <a:fld id="{439AE88E-2814-42F6-AD08-8E5593D57780}" type="slidenum">
              <a:rPr lang="en-US" altLang="en-US">
                <a:solidFill>
                  <a:prstClr val="black"/>
                </a:solidFill>
              </a:rPr>
              <a:pPr defTabSz="465887">
                <a:defRPr/>
              </a:pPr>
              <a:t>19</a:t>
            </a:fld>
            <a:endParaRPr lang="en-US" altLang="en-US">
              <a:solidFill>
                <a:prstClr val="black"/>
              </a:solidFill>
            </a:endParaRPr>
          </a:p>
        </p:txBody>
      </p:sp>
    </p:spTree>
    <p:extLst>
      <p:ext uri="{BB962C8B-B14F-4D97-AF65-F5344CB8AC3E}">
        <p14:creationId xmlns:p14="http://schemas.microsoft.com/office/powerpoint/2010/main" val="421281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20</a:t>
            </a:fld>
            <a:endParaRPr lang="en-US"/>
          </a:p>
        </p:txBody>
      </p:sp>
    </p:spTree>
    <p:extLst>
      <p:ext uri="{BB962C8B-B14F-4D97-AF65-F5344CB8AC3E}">
        <p14:creationId xmlns:p14="http://schemas.microsoft.com/office/powerpoint/2010/main" val="412581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3</a:t>
            </a:fld>
            <a:endParaRPr lang="en-US"/>
          </a:p>
        </p:txBody>
      </p:sp>
    </p:spTree>
    <p:extLst>
      <p:ext uri="{BB962C8B-B14F-4D97-AF65-F5344CB8AC3E}">
        <p14:creationId xmlns:p14="http://schemas.microsoft.com/office/powerpoint/2010/main" val="17814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21</a:t>
            </a:fld>
            <a:endParaRPr lang="en-US"/>
          </a:p>
        </p:txBody>
      </p:sp>
    </p:spTree>
    <p:extLst>
      <p:ext uri="{BB962C8B-B14F-4D97-AF65-F5344CB8AC3E}">
        <p14:creationId xmlns:p14="http://schemas.microsoft.com/office/powerpoint/2010/main" val="1392418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b="0" i="0" kern="1200" dirty="0">
                <a:solidFill>
                  <a:schemeClr val="tx1"/>
                </a:solidFill>
                <a:effectLst/>
                <a:latin typeface="+mn-lt"/>
                <a:ea typeface="+mn-ea"/>
                <a:cs typeface="+mn-cs"/>
              </a:rPr>
              <a:t>Ivanova, E., </a:t>
            </a:r>
            <a:r>
              <a:rPr lang="en-US" sz="1200" b="0" i="0" kern="1200" dirty="0" err="1">
                <a:solidFill>
                  <a:schemeClr val="tx1"/>
                </a:solidFill>
                <a:effectLst/>
                <a:latin typeface="+mn-lt"/>
                <a:ea typeface="+mn-ea"/>
                <a:cs typeface="+mn-cs"/>
              </a:rPr>
              <a:t>Yaakoba</a:t>
            </a:r>
            <a:r>
              <a:rPr lang="en-US" sz="1200" b="0" i="0" kern="1200" dirty="0">
                <a:solidFill>
                  <a:schemeClr val="tx1"/>
                </a:solidFill>
                <a:effectLst/>
                <a:latin typeface="+mn-lt"/>
                <a:ea typeface="+mn-ea"/>
                <a:cs typeface="+mn-cs"/>
              </a:rPr>
              <a:t>-Zohar, N., Jensen, D., </a:t>
            </a:r>
            <a:r>
              <a:rPr lang="en-US" sz="1200" b="0" i="0" kern="1200" dirty="0" err="1">
                <a:solidFill>
                  <a:schemeClr val="tx1"/>
                </a:solidFill>
                <a:effectLst/>
                <a:latin typeface="+mn-lt"/>
                <a:ea typeface="+mn-ea"/>
                <a:cs typeface="+mn-cs"/>
              </a:rPr>
              <a:t>Cassoff</a:t>
            </a:r>
            <a:r>
              <a:rPr lang="en-US" sz="1200" b="0" i="0" kern="1200" dirty="0">
                <a:solidFill>
                  <a:schemeClr val="tx1"/>
                </a:solidFill>
                <a:effectLst/>
                <a:latin typeface="+mn-lt"/>
                <a:ea typeface="+mn-ea"/>
                <a:cs typeface="+mn-cs"/>
              </a:rPr>
              <a:t>, J., &amp; </a:t>
            </a:r>
            <a:r>
              <a:rPr lang="en-US" sz="1200" b="0" i="0" kern="1200" dirty="0" err="1">
                <a:solidFill>
                  <a:schemeClr val="tx1"/>
                </a:solidFill>
                <a:effectLst/>
                <a:latin typeface="+mn-lt"/>
                <a:ea typeface="+mn-ea"/>
                <a:cs typeface="+mn-cs"/>
              </a:rPr>
              <a:t>Knäuper</a:t>
            </a:r>
            <a:r>
              <a:rPr lang="en-US" sz="1200" b="0" i="0" kern="1200" dirty="0">
                <a:solidFill>
                  <a:schemeClr val="tx1"/>
                </a:solidFill>
                <a:effectLst/>
                <a:latin typeface="+mn-lt"/>
                <a:ea typeface="+mn-ea"/>
                <a:cs typeface="+mn-cs"/>
              </a:rPr>
              <a:t>, B. (2016). Acceptance and commitment therapy and implementation intentions increase exercise enjoyment and long-term exercise behavior among low-active women. </a:t>
            </a:r>
            <a:r>
              <a:rPr lang="en-US" sz="1200" b="0" i="1" kern="1200" dirty="0">
                <a:solidFill>
                  <a:schemeClr val="tx1"/>
                </a:solidFill>
                <a:effectLst/>
                <a:latin typeface="+mn-lt"/>
                <a:ea typeface="+mn-ea"/>
                <a:cs typeface="+mn-cs"/>
              </a:rPr>
              <a:t>Current Psychology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35</a:t>
            </a:r>
            <a:r>
              <a:rPr lang="en-US" sz="1200" b="0" i="0" kern="1200" dirty="0">
                <a:solidFill>
                  <a:schemeClr val="tx1"/>
                </a:solidFill>
                <a:effectLst/>
                <a:latin typeface="+mn-lt"/>
                <a:ea typeface="+mn-ea"/>
                <a:cs typeface="+mn-cs"/>
              </a:rPr>
              <a:t>(1), 108-114. </a:t>
            </a:r>
            <a:endParaRPr lang="en-US" kern="1200" dirty="0">
              <a:latin typeface="+mn-lt"/>
              <a:ea typeface="+mn-ea"/>
              <a:cs typeface="+mn-cs"/>
            </a:endParaRPr>
          </a:p>
          <a:p>
            <a:r>
              <a:rPr lang="en-US" sz="1200" b="0" i="0" kern="1200" dirty="0">
                <a:solidFill>
                  <a:schemeClr val="tx1"/>
                </a:solidFill>
                <a:effectLst/>
                <a:latin typeface="+mn-lt"/>
                <a:ea typeface="+mn-ea"/>
                <a:cs typeface="+mn-cs"/>
              </a:rPr>
              <a:t>2017 Systematic Review on ACT for chronic pain : Eleven trials were included. ACT was favored over controls (no alternative intervention or treatment as usual). Significant, medium to large effect sizes were found for measures of pain acceptance and psychological flexibility, which are typically considered processes of ACT. Significant small to medium effect sizes were found for measures of functioning, anxiety, and depression. Measures of pain intensity and quality of life were not significantly different than zero. Generally effect sizes were smaller at follow-up. </a:t>
            </a:r>
            <a:r>
              <a:rPr lang="en-US" b="0" i="0" dirty="0">
                <a:solidFill>
                  <a:srgbClr val="212121"/>
                </a:solidFill>
                <a:effectLst/>
                <a:latin typeface="BlinkMacSystemFont"/>
              </a:rPr>
              <a:t>Hughes LS, Clark J, Colclough JA, Dale E, McMillan D. Acceptance and Commitment Therapy (ACT) for Chronic Pain: A Systematic Review and Meta-Analyses. Clin J Pain. 2017 Jun;33(6):552-568. </a:t>
            </a:r>
            <a:r>
              <a:rPr lang="en-US" b="0" i="0" dirty="0" err="1">
                <a:solidFill>
                  <a:srgbClr val="212121"/>
                </a:solidFill>
                <a:effectLst/>
                <a:latin typeface="BlinkMacSystemFont"/>
              </a:rPr>
              <a:t>doi</a:t>
            </a:r>
            <a:r>
              <a:rPr lang="en-US" b="0" i="0" dirty="0">
                <a:solidFill>
                  <a:srgbClr val="212121"/>
                </a:solidFill>
                <a:effectLst/>
                <a:latin typeface="BlinkMacSystemFont"/>
              </a:rPr>
              <a:t>: 10.1097/AJP.0000000000000425. PMID: 27479642</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2020 Metanalysis ACT across all conditions- 8 studies for Chronic pain </a:t>
            </a:r>
            <a:r>
              <a:rPr lang="en-US" b="0" i="0" dirty="0">
                <a:solidFill>
                  <a:srgbClr val="2E2E2E"/>
                </a:solidFill>
                <a:effectLst/>
                <a:latin typeface="NexusSerif"/>
              </a:rPr>
              <a:t>Across 20 meta-analyses, 133 studies, and 12,477 participants, ACT is efficacious. Future research should: focus on change processes &amp; measure functioning and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latin typeface="+mn-lt"/>
                <a:ea typeface="+mn-ea"/>
                <a:cs typeface="+mn-cs"/>
              </a:rPr>
              <a:t>2020- PACT (ACT informed PT)  is acceptable for CLBP and </a:t>
            </a:r>
            <a:r>
              <a:rPr lang="en-US" dirty="0"/>
              <a:t>has better patient functional outcomes at 3 months, not maintained at 1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Godfrey, E., </a:t>
            </a:r>
            <a:r>
              <a:rPr lang="en-US" sz="1200" b="0" i="0" kern="1200" dirty="0" err="1">
                <a:solidFill>
                  <a:schemeClr val="tx1"/>
                </a:solidFill>
                <a:effectLst/>
                <a:latin typeface="+mn-lt"/>
                <a:ea typeface="+mn-ea"/>
                <a:cs typeface="+mn-cs"/>
              </a:rPr>
              <a:t>Wileman</a:t>
            </a:r>
            <a:r>
              <a:rPr lang="en-US" sz="1200" b="0" i="0" kern="1200" dirty="0">
                <a:solidFill>
                  <a:schemeClr val="tx1"/>
                </a:solidFill>
                <a:effectLst/>
                <a:latin typeface="+mn-lt"/>
                <a:ea typeface="+mn-ea"/>
                <a:cs typeface="+mn-cs"/>
              </a:rPr>
              <a:t>, V., Holmes, M. G., McCracken, L. M., Norton, S., Moss-Morris, R., ... &amp; Critchley, D. (2020). Physical therapy informed by acceptance and commitment therapy (PACT) versus usual care physical therapy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 tooltip="Learn more about ACT from ScienceDirect's AI-generated Topic Pages"/>
              </a:rPr>
              <a:t>ACT</a:t>
            </a:r>
            <a:r>
              <a:rPr lang="en-US" dirty="0">
                <a:effectLst/>
              </a:rPr>
              <a:t> informed physical therapy (PACT) is acceptable for people with CLBP</a:t>
            </a:r>
          </a:p>
          <a:p>
            <a:r>
              <a:rPr lang="en-US" dirty="0"/>
              <a:t>•</a:t>
            </a:r>
            <a:r>
              <a:rPr lang="en-US" dirty="0">
                <a:effectLst/>
              </a:rPr>
              <a:t>PACT participants reported significantly better functioning at 3 months’ follow-up</a:t>
            </a:r>
          </a:p>
          <a:p>
            <a:r>
              <a:rPr lang="en-US" dirty="0"/>
              <a:t>•</a:t>
            </a:r>
            <a:r>
              <a:rPr lang="en-US" dirty="0">
                <a:effectLst/>
              </a:rPr>
              <a:t>Improvements compared to standard physical therapy were not maintained at 12 months</a:t>
            </a:r>
          </a:p>
          <a:p>
            <a:r>
              <a:rPr lang="en-US" dirty="0"/>
              <a:t>•</a:t>
            </a:r>
            <a:r>
              <a:rPr lang="en-US" dirty="0">
                <a:effectLst/>
              </a:rPr>
              <a:t>PACT can be delivered with high fidelity by trained physical therapists</a:t>
            </a:r>
          </a:p>
          <a:p>
            <a:pPr marL="0" indent="0">
              <a:lnSpc>
                <a:spcPct val="100000"/>
              </a:lnSpc>
            </a:pPr>
            <a:endParaRPr lang="en-US" kern="1200" dirty="0">
              <a:latin typeface="+mn-lt"/>
              <a:ea typeface="+mn-ea"/>
              <a:cs typeface="+mn-cs"/>
            </a:endParaRPr>
          </a:p>
          <a:p>
            <a:r>
              <a:rPr lang="en-US" dirty="0"/>
              <a:t>Change in stances: ACT does not seek</a:t>
            </a:r>
            <a:r>
              <a:rPr lang="en-US" baseline="0" dirty="0"/>
              <a:t> to cure or control pain or other symptoms as a primary aim. Help pts acquire effective bx patterns guided by what they hold as important, their goals, and values. Primary aim is to change bx by changing the way they people experience their thoughts, feelings and sensations, not to change their thoughts, feelings and sensations themselves. Disconnect from the struggle with pain and connect with their values and their goals.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Casey, M. B., Smart, K. M., </a:t>
            </a:r>
            <a:r>
              <a:rPr lang="en-US" sz="1200" b="0" i="0" kern="1200" dirty="0" err="1">
                <a:solidFill>
                  <a:schemeClr val="tx1"/>
                </a:solidFill>
                <a:effectLst/>
                <a:latin typeface="+mn-lt"/>
                <a:ea typeface="+mn-ea"/>
                <a:cs typeface="+mn-cs"/>
              </a:rPr>
              <a:t>Segurado</a:t>
            </a:r>
            <a:r>
              <a:rPr lang="en-US" sz="1200" b="0" i="0" kern="1200" dirty="0">
                <a:solidFill>
                  <a:schemeClr val="tx1"/>
                </a:solidFill>
                <a:effectLst/>
                <a:latin typeface="+mn-lt"/>
                <a:ea typeface="+mn-ea"/>
                <a:cs typeface="+mn-cs"/>
              </a:rPr>
              <a:t>, R., Hearty, C., Gopal, H., Lowry, D., ... &amp; Doody, C. (2021). Exercise combined with Acceptance and Commitment Therapy compared with a standalone supervised exercise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for adults with chronic pain: a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a:t>
            </a:r>
            <a:r>
              <a:rPr lang="en-US" sz="1200" b="0" i="1" kern="1200" dirty="0">
                <a:solidFill>
                  <a:schemeClr val="tx1"/>
                </a:solidFill>
                <a:effectLst/>
                <a:latin typeface="+mn-lt"/>
                <a:ea typeface="+mn-ea"/>
                <a:cs typeface="+mn-cs"/>
              </a:rPr>
              <a:t>Pain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for adults with chronic low back pain: a randomized controlled trial. </a:t>
            </a:r>
            <a:r>
              <a:rPr lang="en-US" sz="1200" b="0" i="1" kern="1200" dirty="0">
                <a:solidFill>
                  <a:schemeClr val="tx1"/>
                </a:solidFill>
                <a:effectLst/>
                <a:latin typeface="+mn-lt"/>
                <a:ea typeface="+mn-ea"/>
                <a:cs typeface="+mn-cs"/>
              </a:rPr>
              <a:t>The Journal of Pain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21</a:t>
            </a:r>
            <a:r>
              <a:rPr lang="en-US" sz="1200" b="0" i="0" kern="1200" dirty="0">
                <a:solidFill>
                  <a:schemeClr val="tx1"/>
                </a:solidFill>
                <a:effectLst/>
                <a:latin typeface="+mn-lt"/>
                <a:ea typeface="+mn-ea"/>
                <a:cs typeface="+mn-cs"/>
              </a:rPr>
              <a:t>(1-2), 71-81.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Definition of Chronic pain: </a:t>
            </a:r>
            <a:r>
              <a:rPr lang="en-US" b="0" i="0" dirty="0">
                <a:solidFill>
                  <a:srgbClr val="222222"/>
                </a:solidFill>
                <a:effectLst/>
                <a:latin typeface="Arial" panose="020B0604020202020204" pitchFamily="34" charset="0"/>
              </a:rPr>
              <a:t>Nicholas, M., </a:t>
            </a:r>
            <a:r>
              <a:rPr lang="en-US" b="0" i="0" dirty="0" err="1">
                <a:solidFill>
                  <a:srgbClr val="222222"/>
                </a:solidFill>
                <a:effectLst/>
                <a:latin typeface="Arial" panose="020B0604020202020204" pitchFamily="34" charset="0"/>
              </a:rPr>
              <a:t>Vlaeyen</a:t>
            </a:r>
            <a:r>
              <a:rPr lang="en-US" b="0" i="0" dirty="0">
                <a:solidFill>
                  <a:srgbClr val="222222"/>
                </a:solidFill>
                <a:effectLst/>
                <a:latin typeface="Arial" panose="020B0604020202020204" pitchFamily="34" charset="0"/>
              </a:rPr>
              <a:t>, J. W., </a:t>
            </a:r>
            <a:r>
              <a:rPr lang="en-US" b="0" i="0" dirty="0" err="1">
                <a:solidFill>
                  <a:srgbClr val="222222"/>
                </a:solidFill>
                <a:effectLst/>
                <a:latin typeface="Arial" panose="020B0604020202020204" pitchFamily="34" charset="0"/>
              </a:rPr>
              <a:t>Rief</a:t>
            </a:r>
            <a:r>
              <a:rPr lang="en-US" b="0" i="0" dirty="0">
                <a:solidFill>
                  <a:srgbClr val="222222"/>
                </a:solidFill>
                <a:effectLst/>
                <a:latin typeface="Arial" panose="020B0604020202020204" pitchFamily="34" charset="0"/>
              </a:rPr>
              <a:t>, W., </a:t>
            </a:r>
            <a:r>
              <a:rPr lang="en-US" b="0" i="0" dirty="0" err="1">
                <a:solidFill>
                  <a:srgbClr val="222222"/>
                </a:solidFill>
                <a:effectLst/>
                <a:latin typeface="Arial" panose="020B0604020202020204" pitchFamily="34" charset="0"/>
              </a:rPr>
              <a:t>Barke</a:t>
            </a:r>
            <a:r>
              <a:rPr lang="en-US" b="0" i="0" dirty="0">
                <a:solidFill>
                  <a:srgbClr val="222222"/>
                </a:solidFill>
                <a:effectLst/>
                <a:latin typeface="Arial" panose="020B0604020202020204" pitchFamily="34" charset="0"/>
              </a:rPr>
              <a:t>, A., Aziz, Q., </a:t>
            </a:r>
            <a:r>
              <a:rPr lang="en-US" b="0" i="0" dirty="0" err="1">
                <a:solidFill>
                  <a:srgbClr val="222222"/>
                </a:solidFill>
                <a:effectLst/>
                <a:latin typeface="Arial" panose="020B0604020202020204" pitchFamily="34" charset="0"/>
              </a:rPr>
              <a:t>Benoliel</a:t>
            </a:r>
            <a:r>
              <a:rPr lang="en-US" b="0" i="0" dirty="0">
                <a:solidFill>
                  <a:srgbClr val="222222"/>
                </a:solidFill>
                <a:effectLst/>
                <a:latin typeface="Arial" panose="020B0604020202020204" pitchFamily="34" charset="0"/>
              </a:rPr>
              <a:t>, R., ... &amp; </a:t>
            </a:r>
            <a:r>
              <a:rPr lang="en-US" b="0" i="0" dirty="0" err="1">
                <a:solidFill>
                  <a:srgbClr val="222222"/>
                </a:solidFill>
                <a:effectLst/>
                <a:latin typeface="Arial" panose="020B0604020202020204" pitchFamily="34" charset="0"/>
              </a:rPr>
              <a:t>Treede</a:t>
            </a:r>
            <a:r>
              <a:rPr lang="en-US" b="0" i="0" dirty="0">
                <a:solidFill>
                  <a:srgbClr val="222222"/>
                </a:solidFill>
                <a:effectLst/>
                <a:latin typeface="Arial" panose="020B0604020202020204" pitchFamily="34" charset="0"/>
              </a:rPr>
              <a:t>, R. D. (2019). The IASP classification of chronic pain for ICD-11: chronic primary pain. </a:t>
            </a:r>
            <a:r>
              <a:rPr lang="en-US" b="0" i="1" dirty="0">
                <a:solidFill>
                  <a:srgbClr val="222222"/>
                </a:solidFill>
                <a:effectLst/>
                <a:latin typeface="Arial" panose="020B0604020202020204" pitchFamily="34" charset="0"/>
              </a:rPr>
              <a:t>Pain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160</a:t>
            </a:r>
            <a:r>
              <a:rPr lang="en-US" b="0" i="0" dirty="0">
                <a:solidFill>
                  <a:srgbClr val="222222"/>
                </a:solidFill>
                <a:effectLst/>
                <a:latin typeface="Arial" panose="020B0604020202020204" pitchFamily="34" charset="0"/>
              </a:rPr>
              <a:t>(1), 28-37.</a:t>
            </a:r>
            <a:endParaRPr lang="en-US" dirty="0"/>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22</a:t>
            </a:fld>
            <a:endParaRPr lang="en-US"/>
          </a:p>
        </p:txBody>
      </p:sp>
    </p:spTree>
    <p:extLst>
      <p:ext uri="{BB962C8B-B14F-4D97-AF65-F5344CB8AC3E}">
        <p14:creationId xmlns:p14="http://schemas.microsoft.com/office/powerpoint/2010/main" val="253449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23</a:t>
            </a:fld>
            <a:endParaRPr lang="en-US"/>
          </a:p>
        </p:txBody>
      </p:sp>
    </p:spTree>
    <p:extLst>
      <p:ext uri="{BB962C8B-B14F-4D97-AF65-F5344CB8AC3E}">
        <p14:creationId xmlns:p14="http://schemas.microsoft.com/office/powerpoint/2010/main" val="33451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pPr>
            <a:r>
              <a:rPr lang="en-US" dirty="0"/>
              <a:t>TIMELINE: </a:t>
            </a:r>
          </a:p>
          <a:p>
            <a:pPr marL="0" indent="0">
              <a:lnSpc>
                <a:spcPct val="100000"/>
              </a:lnSpc>
            </a:pPr>
            <a:r>
              <a:rPr lang="en-US" dirty="0"/>
              <a:t>4/2015- E</a:t>
            </a:r>
            <a:r>
              <a:rPr lang="en-US" kern="1200" dirty="0">
                <a:latin typeface="+mn-lt"/>
                <a:ea typeface="+mn-ea"/>
                <a:cs typeface="+mn-cs"/>
              </a:rPr>
              <a:t>xercise behaviors improved with ACT interventions in sedentary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Ivanova, E., </a:t>
            </a:r>
            <a:r>
              <a:rPr lang="en-US" sz="1200" b="0" i="0" kern="1200" dirty="0" err="1">
                <a:solidFill>
                  <a:schemeClr val="tx1"/>
                </a:solidFill>
                <a:effectLst/>
                <a:latin typeface="+mn-lt"/>
                <a:ea typeface="+mn-ea"/>
                <a:cs typeface="+mn-cs"/>
              </a:rPr>
              <a:t>Yaakoba</a:t>
            </a:r>
            <a:r>
              <a:rPr lang="en-US" sz="1200" b="0" i="0" kern="1200" dirty="0">
                <a:solidFill>
                  <a:schemeClr val="tx1"/>
                </a:solidFill>
                <a:effectLst/>
                <a:latin typeface="+mn-lt"/>
                <a:ea typeface="+mn-ea"/>
                <a:cs typeface="+mn-cs"/>
              </a:rPr>
              <a:t>-Zohar, N., Jensen, D., </a:t>
            </a:r>
            <a:r>
              <a:rPr lang="en-US" sz="1200" b="0" i="0" kern="1200" dirty="0" err="1">
                <a:solidFill>
                  <a:schemeClr val="tx1"/>
                </a:solidFill>
                <a:effectLst/>
                <a:latin typeface="+mn-lt"/>
                <a:ea typeface="+mn-ea"/>
                <a:cs typeface="+mn-cs"/>
              </a:rPr>
              <a:t>Cassoff</a:t>
            </a:r>
            <a:r>
              <a:rPr lang="en-US" sz="1200" b="0" i="0" kern="1200" dirty="0">
                <a:solidFill>
                  <a:schemeClr val="tx1"/>
                </a:solidFill>
                <a:effectLst/>
                <a:latin typeface="+mn-lt"/>
                <a:ea typeface="+mn-ea"/>
                <a:cs typeface="+mn-cs"/>
              </a:rPr>
              <a:t>, J., &amp; </a:t>
            </a:r>
            <a:r>
              <a:rPr lang="en-US" sz="1200" b="0" i="0" kern="1200" dirty="0" err="1">
                <a:solidFill>
                  <a:schemeClr val="tx1"/>
                </a:solidFill>
                <a:effectLst/>
                <a:latin typeface="+mn-lt"/>
                <a:ea typeface="+mn-ea"/>
                <a:cs typeface="+mn-cs"/>
              </a:rPr>
              <a:t>Knäuper</a:t>
            </a:r>
            <a:r>
              <a:rPr lang="en-US" sz="1200" b="0" i="0" kern="1200" dirty="0">
                <a:solidFill>
                  <a:schemeClr val="tx1"/>
                </a:solidFill>
                <a:effectLst/>
                <a:latin typeface="+mn-lt"/>
                <a:ea typeface="+mn-ea"/>
                <a:cs typeface="+mn-cs"/>
              </a:rPr>
              <a:t>, B. (2016). Acceptance and commitment therapy and implementation intentions increase exercise enjoyment and long-term exercise behavior among low-active women. </a:t>
            </a:r>
            <a:r>
              <a:rPr lang="en-US" sz="1200" b="0" i="1" kern="1200" dirty="0">
                <a:solidFill>
                  <a:schemeClr val="tx1"/>
                </a:solidFill>
                <a:effectLst/>
                <a:latin typeface="+mn-lt"/>
                <a:ea typeface="+mn-ea"/>
                <a:cs typeface="+mn-cs"/>
              </a:rPr>
              <a:t>Current Psychology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35</a:t>
            </a:r>
            <a:r>
              <a:rPr lang="en-US" sz="1200" b="0" i="0" kern="1200" dirty="0">
                <a:solidFill>
                  <a:schemeClr val="tx1"/>
                </a:solidFill>
                <a:effectLst/>
                <a:latin typeface="+mn-lt"/>
                <a:ea typeface="+mn-ea"/>
                <a:cs typeface="+mn-cs"/>
              </a:rPr>
              <a:t>(1), 108-114. </a:t>
            </a:r>
            <a:endParaRPr lang="en-US" kern="1200" dirty="0">
              <a:latin typeface="+mn-lt"/>
              <a:ea typeface="+mn-ea"/>
              <a:cs typeface="+mn-cs"/>
            </a:endParaRPr>
          </a:p>
          <a:p>
            <a:r>
              <a:rPr lang="en-US" sz="1200" b="0" i="0" kern="1200" dirty="0">
                <a:solidFill>
                  <a:schemeClr val="tx1"/>
                </a:solidFill>
                <a:effectLst/>
                <a:latin typeface="+mn-lt"/>
                <a:ea typeface="+mn-ea"/>
                <a:cs typeface="+mn-cs"/>
              </a:rPr>
              <a:t>2017 Systematic Review on ACT for chronic pain : Eleven trials were included. ACT was favored over controls (no alternative intervention or treatment as usual). Significant, medium to large effect sizes were found for measures of pain acceptance and psychological flexibility, which are typically considered processes of ACT. Significant small to medium effect sizes were found for measures of functioning, anxiety, and depression. Measures of pain intensity and quality of life were not significantly different than zero. Generally effect sizes were smaller at follow-up. </a:t>
            </a:r>
          </a:p>
          <a:p>
            <a:r>
              <a:rPr lang="en-US" b="0" i="0" dirty="0">
                <a:solidFill>
                  <a:srgbClr val="212121"/>
                </a:solidFill>
                <a:effectLst/>
                <a:latin typeface="BlinkMacSystemFont"/>
              </a:rPr>
              <a:t>Hughes LS, Clark J, Colclough JA, Dale E, McMillan D. Acceptance and Commitment Therapy (ACT) for Chronic Pain: A Systematic Review and Meta-Analyses. Clin J Pain. 2017 Jun;33(6):552-568. </a:t>
            </a:r>
            <a:r>
              <a:rPr lang="en-US" b="0" i="0" dirty="0" err="1">
                <a:solidFill>
                  <a:srgbClr val="212121"/>
                </a:solidFill>
                <a:effectLst/>
                <a:latin typeface="BlinkMacSystemFont"/>
              </a:rPr>
              <a:t>doi</a:t>
            </a:r>
            <a:r>
              <a:rPr lang="en-US" b="0" i="0" dirty="0">
                <a:solidFill>
                  <a:srgbClr val="212121"/>
                </a:solidFill>
                <a:effectLst/>
                <a:latin typeface="BlinkMacSystemFont"/>
              </a:rPr>
              <a:t>: 10.1097/AJP.0000000000000425. PMID: 27479642</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2020 Metanalysis ACT across all conditions- 8 studies for Chronic pain </a:t>
            </a:r>
            <a:r>
              <a:rPr lang="en-US" b="0" i="0" dirty="0">
                <a:solidFill>
                  <a:srgbClr val="2E2E2E"/>
                </a:solidFill>
                <a:effectLst/>
                <a:latin typeface="NexusSerif"/>
              </a:rPr>
              <a:t>Across 20 meta-analyses, 133 studies, and 12,477 participants, ACT is efficacious. Future research should: focus on change processes &amp; measure functioning and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latin typeface="+mn-lt"/>
                <a:ea typeface="+mn-ea"/>
                <a:cs typeface="+mn-cs"/>
              </a:rPr>
              <a:t>2020- PACT (ACT informed PT)  is acceptable for CLBP and </a:t>
            </a:r>
            <a:r>
              <a:rPr lang="en-US" dirty="0"/>
              <a:t>has better patient functional outcomes at 3 months, not maintained at 1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Godfrey, E., </a:t>
            </a:r>
            <a:r>
              <a:rPr lang="en-US" sz="1200" b="0" i="0" kern="1200" dirty="0" err="1">
                <a:solidFill>
                  <a:schemeClr val="tx1"/>
                </a:solidFill>
                <a:effectLst/>
                <a:latin typeface="+mn-lt"/>
                <a:ea typeface="+mn-ea"/>
                <a:cs typeface="+mn-cs"/>
              </a:rPr>
              <a:t>Wileman</a:t>
            </a:r>
            <a:r>
              <a:rPr lang="en-US" sz="1200" b="0" i="0" kern="1200" dirty="0">
                <a:solidFill>
                  <a:schemeClr val="tx1"/>
                </a:solidFill>
                <a:effectLst/>
                <a:latin typeface="+mn-lt"/>
                <a:ea typeface="+mn-ea"/>
                <a:cs typeface="+mn-cs"/>
              </a:rPr>
              <a:t>, V., Holmes, M. G., McCracken, L. M., Norton, S., Moss-Morris, R., ... &amp; Critchley, D. (2020). Physical therapy informed by acceptance and commitment therapy (PACT) versus usual care physical therapy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 tooltip="Learn more about ACT from ScienceDirect's AI-generated Topic Pages"/>
              </a:rPr>
              <a:t>ACT</a:t>
            </a:r>
            <a:r>
              <a:rPr lang="en-US" dirty="0">
                <a:effectLst/>
              </a:rPr>
              <a:t> informed physical therapy (PACT) is acceptable for people with CLBP</a:t>
            </a:r>
          </a:p>
          <a:p>
            <a:r>
              <a:rPr lang="en-US" dirty="0"/>
              <a:t>•</a:t>
            </a:r>
            <a:r>
              <a:rPr lang="en-US" dirty="0">
                <a:effectLst/>
              </a:rPr>
              <a:t>PACT participants reported significantly better functioning at 3 months’ follow-up</a:t>
            </a:r>
          </a:p>
          <a:p>
            <a:r>
              <a:rPr lang="en-US" dirty="0"/>
              <a:t>•</a:t>
            </a:r>
            <a:r>
              <a:rPr lang="en-US" dirty="0">
                <a:effectLst/>
              </a:rPr>
              <a:t>Improvements compared to standard physical therapy were not maintained at 12 months</a:t>
            </a:r>
          </a:p>
          <a:p>
            <a:r>
              <a:rPr lang="en-US" dirty="0"/>
              <a:t>•</a:t>
            </a:r>
            <a:r>
              <a:rPr lang="en-US" dirty="0">
                <a:effectLst/>
              </a:rPr>
              <a:t>PACT can be delivered with high fidelity by trained physical therapists</a:t>
            </a:r>
          </a:p>
          <a:p>
            <a:pPr marL="0" indent="0">
              <a:lnSpc>
                <a:spcPct val="100000"/>
              </a:lnSpc>
            </a:pPr>
            <a:endParaRPr lang="en-US" kern="1200" dirty="0">
              <a:latin typeface="+mn-lt"/>
              <a:ea typeface="+mn-ea"/>
              <a:cs typeface="+mn-cs"/>
            </a:endParaRPr>
          </a:p>
          <a:p>
            <a:r>
              <a:rPr lang="en-US" dirty="0"/>
              <a:t>Change in stances: ACT does not seek</a:t>
            </a:r>
            <a:r>
              <a:rPr lang="en-US" baseline="0" dirty="0"/>
              <a:t> to cure or control pain or other symptoms as a primary aim. Help pts acquire effective bx patterns guided by what they hold as important, their goals, and values. Primary aim is to change bx by changing the way they people experience their thoughts, feelings and sensations, not to change their thoughts, feelings and sensations themselves. Disconnect from the struggle with pain and connect with their values and their goals.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Casey, M. B., Smart, K. M., </a:t>
            </a:r>
            <a:r>
              <a:rPr lang="en-US" sz="1200" b="0" i="0" kern="1200" dirty="0" err="1">
                <a:solidFill>
                  <a:schemeClr val="tx1"/>
                </a:solidFill>
                <a:effectLst/>
                <a:latin typeface="+mn-lt"/>
                <a:ea typeface="+mn-ea"/>
                <a:cs typeface="+mn-cs"/>
              </a:rPr>
              <a:t>Segurado</a:t>
            </a:r>
            <a:r>
              <a:rPr lang="en-US" sz="1200" b="0" i="0" kern="1200" dirty="0">
                <a:solidFill>
                  <a:schemeClr val="tx1"/>
                </a:solidFill>
                <a:effectLst/>
                <a:latin typeface="+mn-lt"/>
                <a:ea typeface="+mn-ea"/>
                <a:cs typeface="+mn-cs"/>
              </a:rPr>
              <a:t>, R., Hearty, C., Gopal, H., Lowry, D., ... &amp; Doody, C. (2021). Exercise combined with Acceptance and Commitment Therapy compared with a standalone supervised exercise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for adults with chronic pain: a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a:t>
            </a:r>
            <a:r>
              <a:rPr lang="en-US" sz="1200" b="0" i="1" kern="1200" dirty="0">
                <a:solidFill>
                  <a:schemeClr val="tx1"/>
                </a:solidFill>
                <a:effectLst/>
                <a:latin typeface="+mn-lt"/>
                <a:ea typeface="+mn-ea"/>
                <a:cs typeface="+mn-cs"/>
              </a:rPr>
              <a:t>Pain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for adults with chronic low back pain: a randomized controlled trial. </a:t>
            </a:r>
            <a:r>
              <a:rPr lang="en-US" sz="1200" b="0" i="1" kern="1200" dirty="0">
                <a:solidFill>
                  <a:schemeClr val="tx1"/>
                </a:solidFill>
                <a:effectLst/>
                <a:latin typeface="+mn-lt"/>
                <a:ea typeface="+mn-ea"/>
                <a:cs typeface="+mn-cs"/>
              </a:rPr>
              <a:t>The Journal of Pain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21</a:t>
            </a:r>
            <a:r>
              <a:rPr lang="en-US" sz="1200" b="0" i="0" kern="1200" dirty="0">
                <a:solidFill>
                  <a:schemeClr val="tx1"/>
                </a:solidFill>
                <a:effectLst/>
                <a:latin typeface="+mn-lt"/>
                <a:ea typeface="+mn-ea"/>
                <a:cs typeface="+mn-cs"/>
              </a:rPr>
              <a:t>(1-2), 71-81.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Definition of Chronic pain: </a:t>
            </a:r>
            <a:r>
              <a:rPr lang="en-US" b="0" i="0" dirty="0">
                <a:solidFill>
                  <a:srgbClr val="222222"/>
                </a:solidFill>
                <a:effectLst/>
                <a:latin typeface="Arial" panose="020B0604020202020204" pitchFamily="34" charset="0"/>
              </a:rPr>
              <a:t>Nicholas, M., </a:t>
            </a:r>
            <a:r>
              <a:rPr lang="en-US" b="0" i="0" dirty="0" err="1">
                <a:solidFill>
                  <a:srgbClr val="222222"/>
                </a:solidFill>
                <a:effectLst/>
                <a:latin typeface="Arial" panose="020B0604020202020204" pitchFamily="34" charset="0"/>
              </a:rPr>
              <a:t>Vlaeyen</a:t>
            </a:r>
            <a:r>
              <a:rPr lang="en-US" b="0" i="0" dirty="0">
                <a:solidFill>
                  <a:srgbClr val="222222"/>
                </a:solidFill>
                <a:effectLst/>
                <a:latin typeface="Arial" panose="020B0604020202020204" pitchFamily="34" charset="0"/>
              </a:rPr>
              <a:t>, J. W., </a:t>
            </a:r>
            <a:r>
              <a:rPr lang="en-US" b="0" i="0" dirty="0" err="1">
                <a:solidFill>
                  <a:srgbClr val="222222"/>
                </a:solidFill>
                <a:effectLst/>
                <a:latin typeface="Arial" panose="020B0604020202020204" pitchFamily="34" charset="0"/>
              </a:rPr>
              <a:t>Rief</a:t>
            </a:r>
            <a:r>
              <a:rPr lang="en-US" b="0" i="0" dirty="0">
                <a:solidFill>
                  <a:srgbClr val="222222"/>
                </a:solidFill>
                <a:effectLst/>
                <a:latin typeface="Arial" panose="020B0604020202020204" pitchFamily="34" charset="0"/>
              </a:rPr>
              <a:t>, W., </a:t>
            </a:r>
            <a:r>
              <a:rPr lang="en-US" b="0" i="0" dirty="0" err="1">
                <a:solidFill>
                  <a:srgbClr val="222222"/>
                </a:solidFill>
                <a:effectLst/>
                <a:latin typeface="Arial" panose="020B0604020202020204" pitchFamily="34" charset="0"/>
              </a:rPr>
              <a:t>Barke</a:t>
            </a:r>
            <a:r>
              <a:rPr lang="en-US" b="0" i="0" dirty="0">
                <a:solidFill>
                  <a:srgbClr val="222222"/>
                </a:solidFill>
                <a:effectLst/>
                <a:latin typeface="Arial" panose="020B0604020202020204" pitchFamily="34" charset="0"/>
              </a:rPr>
              <a:t>, A., Aziz, Q., </a:t>
            </a:r>
            <a:r>
              <a:rPr lang="en-US" b="0" i="0" dirty="0" err="1">
                <a:solidFill>
                  <a:srgbClr val="222222"/>
                </a:solidFill>
                <a:effectLst/>
                <a:latin typeface="Arial" panose="020B0604020202020204" pitchFamily="34" charset="0"/>
              </a:rPr>
              <a:t>Benoliel</a:t>
            </a:r>
            <a:r>
              <a:rPr lang="en-US" b="0" i="0" dirty="0">
                <a:solidFill>
                  <a:srgbClr val="222222"/>
                </a:solidFill>
                <a:effectLst/>
                <a:latin typeface="Arial" panose="020B0604020202020204" pitchFamily="34" charset="0"/>
              </a:rPr>
              <a:t>, R., ... &amp; </a:t>
            </a:r>
            <a:r>
              <a:rPr lang="en-US" b="0" i="0" dirty="0" err="1">
                <a:solidFill>
                  <a:srgbClr val="222222"/>
                </a:solidFill>
                <a:effectLst/>
                <a:latin typeface="Arial" panose="020B0604020202020204" pitchFamily="34" charset="0"/>
              </a:rPr>
              <a:t>Treede</a:t>
            </a:r>
            <a:r>
              <a:rPr lang="en-US" b="0" i="0" dirty="0">
                <a:solidFill>
                  <a:srgbClr val="222222"/>
                </a:solidFill>
                <a:effectLst/>
                <a:latin typeface="Arial" panose="020B0604020202020204" pitchFamily="34" charset="0"/>
              </a:rPr>
              <a:t>, R. D. (2019). The IASP classification of chronic pain for ICD-11: chronic primary pain. </a:t>
            </a:r>
            <a:r>
              <a:rPr lang="en-US" b="0" i="1" dirty="0">
                <a:solidFill>
                  <a:srgbClr val="222222"/>
                </a:solidFill>
                <a:effectLst/>
                <a:latin typeface="Arial" panose="020B0604020202020204" pitchFamily="34" charset="0"/>
              </a:rPr>
              <a:t>Pain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160</a:t>
            </a:r>
            <a:r>
              <a:rPr lang="en-US" b="0" i="0" dirty="0">
                <a:solidFill>
                  <a:srgbClr val="222222"/>
                </a:solidFill>
                <a:effectLst/>
                <a:latin typeface="Arial" panose="020B0604020202020204" pitchFamily="34" charset="0"/>
              </a:rPr>
              <a:t>(1), 28-37.</a:t>
            </a:r>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4</a:t>
            </a:fld>
            <a:endParaRPr lang="en-US"/>
          </a:p>
        </p:txBody>
      </p:sp>
    </p:spTree>
    <p:extLst>
      <p:ext uri="{BB962C8B-B14F-4D97-AF65-F5344CB8AC3E}">
        <p14:creationId xmlns:p14="http://schemas.microsoft.com/office/powerpoint/2010/main" val="227084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spcBef>
                <a:spcPts val="1000"/>
              </a:spcBef>
              <a:spcAft>
                <a:spcPts val="800"/>
              </a:spcAft>
              <a:buFont typeface="Arial"/>
              <a:buChar char="•"/>
            </a:pPr>
            <a:r>
              <a:rPr lang="en-US" dirty="0"/>
              <a:t>Unique 6 week interdisciplinary program that looks to target disability, and physical function directly with physical therapy interventions combined with pain psychology and medical education</a:t>
            </a:r>
          </a:p>
          <a:p>
            <a:pPr marL="171450" indent="-171450">
              <a:lnSpc>
                <a:spcPct val="110000"/>
              </a:lnSpc>
              <a:spcBef>
                <a:spcPts val="1000"/>
              </a:spcBef>
              <a:spcAft>
                <a:spcPts val="800"/>
              </a:spcAft>
              <a:buFont typeface="Arial"/>
              <a:buChar char="•"/>
            </a:pPr>
            <a:r>
              <a:rPr lang="en-US" dirty="0"/>
              <a:t>Learning health system to evaluate patient pre-post </a:t>
            </a:r>
            <a:r>
              <a:rPr lang="en-US" dirty="0" err="1"/>
              <a:t>self reported</a:t>
            </a:r>
            <a:r>
              <a:rPr lang="en-US" dirty="0"/>
              <a:t> outcomes  on mood, mobility, fatigue and sleep pre and post group</a:t>
            </a:r>
          </a:p>
        </p:txBody>
      </p:sp>
      <p:sp>
        <p:nvSpPr>
          <p:cNvPr id="4" name="Slide Number Placeholder 3"/>
          <p:cNvSpPr>
            <a:spLocks noGrp="1"/>
          </p:cNvSpPr>
          <p:nvPr>
            <p:ph type="sldNum" sz="quarter" idx="5"/>
          </p:nvPr>
        </p:nvSpPr>
        <p:spPr/>
        <p:txBody>
          <a:bodyPr/>
          <a:lstStyle/>
          <a:p>
            <a:fld id="{1983A999-5E0E-42CA-8400-604AE921FF7C}" type="slidenum">
              <a:rPr lang="en-US" smtClean="0"/>
              <a:t>5</a:t>
            </a:fld>
            <a:endParaRPr lang="en-US"/>
          </a:p>
        </p:txBody>
      </p:sp>
    </p:spTree>
    <p:extLst>
      <p:ext uri="{BB962C8B-B14F-4D97-AF65-F5344CB8AC3E}">
        <p14:creationId xmlns:p14="http://schemas.microsoft.com/office/powerpoint/2010/main" val="291967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 Both HK &amp; CC </a:t>
            </a:r>
          </a:p>
          <a:p>
            <a:r>
              <a:rPr lang="en-US" dirty="0"/>
              <a:t>This is our only offering that truly combines all three legs of the stool, a medical </a:t>
            </a:r>
            <a:r>
              <a:rPr lang="en-US" dirty="0" err="1"/>
              <a:t>physican</a:t>
            </a:r>
            <a:r>
              <a:rPr lang="en-US" dirty="0"/>
              <a:t> lecture, PT and psychology all wrapped into one program </a:t>
            </a:r>
          </a:p>
          <a:p>
            <a:endParaRPr lang="en-US" dirty="0"/>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Pain neuroscience education for Chronic spine pain RCT n=120 (60 per group): Pain neuroscience education combined with cognition-targeted motor control training appears to be more effective than current ”biomedical based” with “pain means stop”  physiotherapy for improving pain, symptoms of central sensitization, </a:t>
            </a:r>
            <a:r>
              <a:rPr lang="en-US" sz="1600" b="0" i="0" kern="1200" dirty="0" err="1">
                <a:solidFill>
                  <a:schemeClr val="tx1"/>
                </a:solidFill>
                <a:effectLst/>
                <a:latin typeface="+mn-lt"/>
                <a:ea typeface="+mn-ea"/>
                <a:cs typeface="+mn-cs"/>
              </a:rPr>
              <a:t>disability,mental</a:t>
            </a:r>
            <a:r>
              <a:rPr lang="en-US" sz="1600" b="0" i="0" kern="1200" dirty="0">
                <a:solidFill>
                  <a:schemeClr val="tx1"/>
                </a:solidFill>
                <a:effectLst/>
                <a:latin typeface="+mn-lt"/>
                <a:ea typeface="+mn-ea"/>
                <a:cs typeface="+mn-cs"/>
              </a:rPr>
              <a:t> and physical functioning, and pain cognitions in individuals with chronic spinal pain. This concept transforms the idea from it hurts I must be injuring myself to my brain is continuing to output pain that is no longer useful to me. </a:t>
            </a:r>
          </a:p>
          <a:p>
            <a:r>
              <a:rPr lang="en-US" sz="1600" b="0" i="0" kern="1200" dirty="0" err="1">
                <a:solidFill>
                  <a:schemeClr val="tx1"/>
                </a:solidFill>
                <a:effectLst/>
                <a:latin typeface="+mn-lt"/>
                <a:ea typeface="+mn-ea"/>
                <a:cs typeface="+mn-cs"/>
              </a:rPr>
              <a:t>Malfliet</a:t>
            </a:r>
            <a:r>
              <a:rPr lang="en-US" sz="1600" b="0" i="0" kern="1200" dirty="0">
                <a:solidFill>
                  <a:schemeClr val="tx1"/>
                </a:solidFill>
                <a:effectLst/>
                <a:latin typeface="+mn-lt"/>
                <a:ea typeface="+mn-ea"/>
                <a:cs typeface="+mn-cs"/>
              </a:rPr>
              <a:t>, A., Kregel, J., </a:t>
            </a:r>
            <a:r>
              <a:rPr lang="en-US" sz="1600" b="0" i="0" kern="1200" dirty="0" err="1">
                <a:solidFill>
                  <a:schemeClr val="tx1"/>
                </a:solidFill>
                <a:effectLst/>
                <a:latin typeface="+mn-lt"/>
                <a:ea typeface="+mn-ea"/>
                <a:cs typeface="+mn-cs"/>
              </a:rPr>
              <a:t>Coppieters</a:t>
            </a:r>
            <a:r>
              <a:rPr lang="en-US" sz="1600" b="0" i="0" kern="1200" dirty="0">
                <a:solidFill>
                  <a:schemeClr val="tx1"/>
                </a:solidFill>
                <a:effectLst/>
                <a:latin typeface="+mn-lt"/>
                <a:ea typeface="+mn-ea"/>
                <a:cs typeface="+mn-cs"/>
              </a:rPr>
              <a:t>, I., De Pauw, R., </a:t>
            </a:r>
            <a:r>
              <a:rPr lang="en-US" sz="1600" b="0" i="0" kern="1200" dirty="0" err="1">
                <a:solidFill>
                  <a:schemeClr val="tx1"/>
                </a:solidFill>
                <a:effectLst/>
                <a:latin typeface="+mn-lt"/>
                <a:ea typeface="+mn-ea"/>
                <a:cs typeface="+mn-cs"/>
              </a:rPr>
              <a:t>Meeus</a:t>
            </a:r>
            <a:r>
              <a:rPr lang="en-US" sz="1600" b="0" i="0" kern="1200" dirty="0">
                <a:solidFill>
                  <a:schemeClr val="tx1"/>
                </a:solidFill>
                <a:effectLst/>
                <a:latin typeface="+mn-lt"/>
                <a:ea typeface="+mn-ea"/>
                <a:cs typeface="+mn-cs"/>
              </a:rPr>
              <a:t>, M., Roussel, N., ... &amp; Nijs, J. (2018). Effect of Pain Neuroscience Education Combined With Cognition-Targeted Motor Control Training on Chronic Spinal Pain: A Randomized Clinical Trial. </a:t>
            </a:r>
            <a:r>
              <a:rPr lang="en-US" sz="1600" b="0" i="1" kern="1200" dirty="0">
                <a:solidFill>
                  <a:schemeClr val="tx1"/>
                </a:solidFill>
                <a:effectLst/>
                <a:latin typeface="+mn-lt"/>
                <a:ea typeface="+mn-ea"/>
                <a:cs typeface="+mn-cs"/>
              </a:rPr>
              <a:t>JAMA neurology</a:t>
            </a:r>
            <a:r>
              <a:rPr lang="en-US" sz="1600" b="0" i="0" kern="1200" dirty="0">
                <a:solidFill>
                  <a:schemeClr val="tx1"/>
                </a:solidFill>
                <a:effectLst/>
                <a:latin typeface="+mn-lt"/>
                <a:ea typeface="+mn-ea"/>
                <a:cs typeface="+mn-cs"/>
              </a:rPr>
              <a:t>.</a:t>
            </a:r>
          </a:p>
          <a:p>
            <a:r>
              <a:rPr lang="en-US" sz="1600" dirty="0"/>
              <a:t>Pain science education has been shown to be effective for back and chronic MSK pain (Louw, 2011)</a:t>
            </a:r>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Graded exercise for chronic pain: </a:t>
            </a:r>
          </a:p>
          <a:p>
            <a:r>
              <a:rPr lang="en-US" sz="1400" dirty="0"/>
              <a:t>Van </a:t>
            </a:r>
            <a:r>
              <a:rPr lang="en-US" sz="1600" dirty="0" err="1"/>
              <a:t>Middelkoop</a:t>
            </a:r>
            <a:r>
              <a:rPr lang="en-US" sz="1600" dirty="0"/>
              <a:t>, M., Rubinstein, S. M., Kuijpers, T., Verhagen, A. P., </a:t>
            </a:r>
            <a:r>
              <a:rPr lang="en-US" sz="1600" dirty="0" err="1"/>
              <a:t>Ostelo</a:t>
            </a:r>
            <a:r>
              <a:rPr lang="en-US" sz="1600" dirty="0"/>
              <a:t>, R., Koes, B. W., &amp; van </a:t>
            </a:r>
            <a:r>
              <a:rPr lang="en-US" sz="1600" dirty="0" err="1"/>
              <a:t>Tulder</a:t>
            </a:r>
            <a:r>
              <a:rPr lang="en-US" sz="1600" dirty="0"/>
              <a:t>, M. W. (2011). A systematic review on the effectiveness of physical and rehabilitation interventions for chronic non-specific low back pain. </a:t>
            </a:r>
            <a:r>
              <a:rPr lang="en-US" sz="1600" i="1" dirty="0"/>
              <a:t>European Spine Journal</a:t>
            </a:r>
            <a:r>
              <a:rPr lang="en-US" sz="1600" dirty="0"/>
              <a:t>, </a:t>
            </a:r>
          </a:p>
          <a:p>
            <a:endParaRPr lang="en-US" sz="1600" dirty="0"/>
          </a:p>
          <a:p>
            <a:r>
              <a:rPr lang="en-US" sz="1600" dirty="0"/>
              <a:t>Yoga:  </a:t>
            </a:r>
            <a:r>
              <a:rPr lang="en-US" sz="1600" b="0" i="0" kern="1200" dirty="0">
                <a:solidFill>
                  <a:schemeClr val="tx1"/>
                </a:solidFill>
                <a:effectLst/>
                <a:latin typeface="+mn-lt"/>
                <a:ea typeface="+mn-ea"/>
                <a:cs typeface="+mn-cs"/>
              </a:rPr>
              <a:t>Saper, R. B., Lemaster, C., </a:t>
            </a:r>
            <a:r>
              <a:rPr lang="en-US" sz="1600" b="0" i="0" kern="1200" dirty="0" err="1">
                <a:solidFill>
                  <a:schemeClr val="tx1"/>
                </a:solidFill>
                <a:effectLst/>
                <a:latin typeface="+mn-lt"/>
                <a:ea typeface="+mn-ea"/>
                <a:cs typeface="+mn-cs"/>
              </a:rPr>
              <a:t>Delitto</a:t>
            </a:r>
            <a:r>
              <a:rPr lang="en-US" sz="1600" b="0" i="0" kern="1200" dirty="0">
                <a:solidFill>
                  <a:schemeClr val="tx1"/>
                </a:solidFill>
                <a:effectLst/>
                <a:latin typeface="+mn-lt"/>
                <a:ea typeface="+mn-ea"/>
                <a:cs typeface="+mn-cs"/>
              </a:rPr>
              <a:t>, A., Sherman, K. J., Herman, P. M., </a:t>
            </a:r>
            <a:r>
              <a:rPr lang="en-US" sz="1600" b="0" i="0" kern="1200" dirty="0" err="1">
                <a:solidFill>
                  <a:schemeClr val="tx1"/>
                </a:solidFill>
                <a:effectLst/>
                <a:latin typeface="+mn-lt"/>
                <a:ea typeface="+mn-ea"/>
                <a:cs typeface="+mn-cs"/>
              </a:rPr>
              <a:t>Sadikova</a:t>
            </a:r>
            <a:r>
              <a:rPr lang="en-US" sz="1600" b="0" i="0" kern="1200" dirty="0">
                <a:solidFill>
                  <a:schemeClr val="tx1"/>
                </a:solidFill>
                <a:effectLst/>
                <a:latin typeface="+mn-lt"/>
                <a:ea typeface="+mn-ea"/>
                <a:cs typeface="+mn-cs"/>
              </a:rPr>
              <a:t>, E., ... &amp; Roseen, E. J. (2017). Yoga, physical therapy, or education for chronic low back pain: a randomized noninferiority trial. </a:t>
            </a:r>
            <a:r>
              <a:rPr lang="en-US" sz="1600" b="0" i="1" kern="1200" dirty="0">
                <a:solidFill>
                  <a:schemeClr val="tx1"/>
                </a:solidFill>
                <a:effectLst/>
                <a:latin typeface="+mn-lt"/>
                <a:ea typeface="+mn-ea"/>
                <a:cs typeface="+mn-cs"/>
              </a:rPr>
              <a:t>Annals of internal medicine</a:t>
            </a:r>
            <a:r>
              <a:rPr lang="en-US" sz="1600" b="0" i="0" kern="1200" dirty="0">
                <a:solidFill>
                  <a:schemeClr val="tx1"/>
                </a:solidFill>
                <a:effectLst/>
                <a:latin typeface="+mn-lt"/>
                <a:ea typeface="+mn-ea"/>
                <a:cs typeface="+mn-cs"/>
              </a:rPr>
              <a:t>, </a:t>
            </a:r>
            <a:r>
              <a:rPr lang="en-US" sz="1600" b="0" i="1" kern="1200" dirty="0">
                <a:solidFill>
                  <a:schemeClr val="tx1"/>
                </a:solidFill>
                <a:effectLst/>
                <a:latin typeface="+mn-lt"/>
                <a:ea typeface="+mn-ea"/>
                <a:cs typeface="+mn-cs"/>
              </a:rPr>
              <a:t>167</a:t>
            </a:r>
            <a:r>
              <a:rPr lang="en-US" sz="1600" b="0" i="0" kern="1200" dirty="0">
                <a:solidFill>
                  <a:schemeClr val="tx1"/>
                </a:solidFill>
                <a:effectLst/>
                <a:latin typeface="+mn-lt"/>
                <a:ea typeface="+mn-ea"/>
                <a:cs typeface="+mn-cs"/>
              </a:rPr>
              <a:t>(2), 85-94.</a:t>
            </a:r>
            <a:endParaRPr lang="en-US" dirty="0"/>
          </a:p>
          <a:p>
            <a:r>
              <a:rPr lang="en-US" dirty="0"/>
              <a:t>2017 Systematic Review on ACT for chronic pain </a:t>
            </a:r>
          </a:p>
          <a:p>
            <a:r>
              <a:rPr lang="en-US" dirty="0"/>
              <a:t>: Eleven trials were included. ACT was favored over controls (no alternative intervention or treatment as usual). Significant, medium to large effect sizes were found for measures of pain acceptance and psychological flexibility, which are typically considered processes of ACT. Significant small to medium effect sizes were found for measures of functioning, anxiety, and depression. Measures of pain intensity and quality of life were not significantly different than zero. Generally effect sizes were smaller at follow-up.</a:t>
            </a:r>
          </a:p>
          <a:p>
            <a:r>
              <a:rPr lang="en-US" dirty="0" err="1"/>
              <a:t>Veehof</a:t>
            </a:r>
            <a:r>
              <a:rPr lang="en-US" dirty="0"/>
              <a:t>, M. M., Oskam, M. J., Schreurs, K. M., &amp; </a:t>
            </a:r>
            <a:r>
              <a:rPr lang="en-US" dirty="0" err="1"/>
              <a:t>Bohlmeijer</a:t>
            </a:r>
            <a:r>
              <a:rPr lang="en-US" dirty="0"/>
              <a:t>, E. T. (2011). Acceptance-based interventions for the treatment of chronic pain: a systematic review and meta-analysis. </a:t>
            </a:r>
            <a:r>
              <a:rPr lang="en-US" i="1" dirty="0"/>
              <a:t>PAIN®</a:t>
            </a:r>
            <a:r>
              <a:rPr lang="en-US" dirty="0"/>
              <a:t>, </a:t>
            </a:r>
            <a:r>
              <a:rPr lang="en-US" i="1" dirty="0"/>
              <a:t>152</a:t>
            </a:r>
            <a:r>
              <a:rPr lang="en-US" dirty="0"/>
              <a:t>(3), 533-542.</a:t>
            </a:r>
          </a:p>
          <a:p>
            <a:endParaRPr lang="en-US" dirty="0"/>
          </a:p>
          <a:p>
            <a:r>
              <a:rPr lang="en-US" dirty="0"/>
              <a:t>Pain neuroscience education for Chronic spine pain RCT n=120 (60 per group): Pain neuroscience education combined with cognition-targeted motor control training appears to be more effective than current ”biomedical based” with “pain means stop”  physiotherapy for improving pain, symptoms of central sensitization, </a:t>
            </a:r>
            <a:r>
              <a:rPr lang="en-US" dirty="0" err="1"/>
              <a:t>disability,mental</a:t>
            </a:r>
            <a:r>
              <a:rPr lang="en-US" dirty="0"/>
              <a:t> and physical functioning, and pain cognitions in individuals with chronic spinal pain. This concept transforms the idea from it hurts I must be injuring myself to my brain is continuing to output pain that is no longer useful to me. </a:t>
            </a:r>
          </a:p>
          <a:p>
            <a:r>
              <a:rPr lang="en-US" dirty="0" err="1"/>
              <a:t>Malfliet</a:t>
            </a:r>
            <a:r>
              <a:rPr lang="en-US" dirty="0"/>
              <a:t>, A., Kregel, J., </a:t>
            </a:r>
            <a:r>
              <a:rPr lang="en-US" dirty="0" err="1"/>
              <a:t>Coppieters</a:t>
            </a:r>
            <a:r>
              <a:rPr lang="en-US" dirty="0"/>
              <a:t>, I., De Pauw, R., </a:t>
            </a:r>
            <a:r>
              <a:rPr lang="en-US" dirty="0" err="1"/>
              <a:t>Meeus</a:t>
            </a:r>
            <a:r>
              <a:rPr lang="en-US" dirty="0"/>
              <a:t>, M., Roussel, N., ... &amp; Nijs, J. (2018). Effect of Pain Neuroscience Education Combined With Cognition-Targeted Motor Control Training on Chronic Spinal Pain: A Randomized Clinical Trial. </a:t>
            </a:r>
            <a:r>
              <a:rPr lang="en-US" i="1" dirty="0"/>
              <a:t>JAMA neurology</a:t>
            </a:r>
            <a:r>
              <a:rPr lang="en-US" dirty="0"/>
              <a:t>.</a:t>
            </a:r>
          </a:p>
          <a:p>
            <a:r>
              <a:rPr lang="en-US" dirty="0"/>
              <a:t>Pain science education has been shown to be effective for back and chronic MSK pain (Louw, 2011)</a:t>
            </a:r>
          </a:p>
          <a:p>
            <a:endParaRPr lang="en-US" dirty="0"/>
          </a:p>
          <a:p>
            <a:r>
              <a:rPr lang="en-US" dirty="0"/>
              <a:t>Graded exercise for chronic pain: </a:t>
            </a:r>
          </a:p>
          <a:p>
            <a:r>
              <a:rPr lang="en-US" dirty="0"/>
              <a:t>Van </a:t>
            </a:r>
            <a:r>
              <a:rPr lang="en-US" dirty="0" err="1"/>
              <a:t>Middelkoop</a:t>
            </a:r>
            <a:r>
              <a:rPr lang="en-US" dirty="0"/>
              <a:t>, M., Rubinstein, S. M., Kuijpers, T., Verhagen, A. P., </a:t>
            </a:r>
            <a:r>
              <a:rPr lang="en-US" dirty="0" err="1"/>
              <a:t>Ostelo</a:t>
            </a:r>
            <a:r>
              <a:rPr lang="en-US" dirty="0"/>
              <a:t>, R., Koes, B. W., &amp; van </a:t>
            </a:r>
            <a:r>
              <a:rPr lang="en-US" dirty="0" err="1"/>
              <a:t>Tulder</a:t>
            </a:r>
            <a:r>
              <a:rPr lang="en-US" dirty="0"/>
              <a:t>, M. W. (2011). A systematic review on the effectiveness of physical and rehabilitation interventions for chronic non-specific low back pain. </a:t>
            </a:r>
            <a:r>
              <a:rPr lang="en-US" i="1" dirty="0"/>
              <a:t>European Spine Journal</a:t>
            </a:r>
            <a:r>
              <a:rPr lang="en-US" dirty="0"/>
              <a:t>, </a:t>
            </a:r>
          </a:p>
          <a:p>
            <a:endParaRPr lang="en-US" dirty="0"/>
          </a:p>
          <a:p>
            <a:r>
              <a:rPr lang="en-US" dirty="0"/>
              <a:t>Yoga:  Saper, R. B., Lemaster, C., </a:t>
            </a:r>
            <a:r>
              <a:rPr lang="en-US" dirty="0" err="1"/>
              <a:t>Delitto</a:t>
            </a:r>
            <a:r>
              <a:rPr lang="en-US" dirty="0"/>
              <a:t>, A., Sherman, K. J., Herman, P. M., </a:t>
            </a:r>
            <a:r>
              <a:rPr lang="en-US" dirty="0" err="1"/>
              <a:t>Sadikova</a:t>
            </a:r>
            <a:r>
              <a:rPr lang="en-US" dirty="0"/>
              <a:t>, E., ... &amp; Roseen, E. J. (2017). Yoga, physical therapy, or education for chronic low back pain: a randomized noninferiority trial. </a:t>
            </a:r>
            <a:r>
              <a:rPr lang="en-US" i="1" dirty="0"/>
              <a:t>Annals of internal medicine</a:t>
            </a:r>
            <a:r>
              <a:rPr lang="en-US" dirty="0"/>
              <a:t>, </a:t>
            </a:r>
            <a:r>
              <a:rPr lang="en-US" i="1" dirty="0"/>
              <a:t>167</a:t>
            </a:r>
            <a:r>
              <a:rPr lang="en-US" dirty="0"/>
              <a:t>(2), 85-94.</a:t>
            </a:r>
          </a:p>
          <a:p>
            <a:endParaRPr lang="en-US" dirty="0">
              <a:cs typeface="Calibri"/>
            </a:endParaRPr>
          </a:p>
          <a:p>
            <a:r>
              <a:rPr lang="en-US" dirty="0"/>
              <a:t>2017 Systematic Review on ACT for chronic pain </a:t>
            </a:r>
          </a:p>
          <a:p>
            <a:r>
              <a:rPr lang="en-US" dirty="0"/>
              <a:t>: Eleven trials were included. ACT was favored over controls (no alternative intervention or treatment as usual). Significant, medium to large effect sizes were found for measures of pain acceptance and psychological flexibility, which are typically considered processes of ACT. Significant small to medium effect sizes were found for measures of functioning, anxiety, and depression. Measures of pain intensity and quality of life were not significantly different than zero. Generally effect sizes were smaller at follow-up.</a:t>
            </a:r>
          </a:p>
          <a:p>
            <a:r>
              <a:rPr lang="en-US" dirty="0" err="1"/>
              <a:t>Veehof</a:t>
            </a:r>
            <a:r>
              <a:rPr lang="en-US" dirty="0"/>
              <a:t>, M. M., Oskam, M. J., Schreurs, K. M., &amp; </a:t>
            </a:r>
            <a:r>
              <a:rPr lang="en-US" dirty="0" err="1"/>
              <a:t>Bohlmeijer</a:t>
            </a:r>
            <a:r>
              <a:rPr lang="en-US" dirty="0"/>
              <a:t>, E. T. (2011). Acceptance-based interventions for the treatment of chronic pain: a systematic review and meta-analysis. </a:t>
            </a:r>
            <a:r>
              <a:rPr lang="en-US" i="1" dirty="0"/>
              <a:t>PAIN®</a:t>
            </a:r>
            <a:r>
              <a:rPr lang="en-US" dirty="0"/>
              <a:t>, </a:t>
            </a:r>
            <a:r>
              <a:rPr lang="en-US" i="1" dirty="0"/>
              <a:t>152</a:t>
            </a:r>
            <a:r>
              <a:rPr lang="en-US" dirty="0"/>
              <a:t>(3), 533-542.</a:t>
            </a:r>
          </a:p>
          <a:p>
            <a:endParaRPr lang="en-US" dirty="0"/>
          </a:p>
          <a:p>
            <a:r>
              <a:rPr lang="en-US" dirty="0"/>
              <a:t>Pain neuroscience education for Chronic spine pain RCT n=120 (60 per group): Pain neuroscience education combined with cognition-targeted motor control training appears to be more effective than current ”biomedical based” with “pain means stop”  physiotherapy for improving pain, symptoms of central sensitization, </a:t>
            </a:r>
            <a:r>
              <a:rPr lang="en-US" dirty="0" err="1"/>
              <a:t>disability,mental</a:t>
            </a:r>
            <a:r>
              <a:rPr lang="en-US" dirty="0"/>
              <a:t> and physical functioning, and pain cognitions in individuals with chronic spinal pain. This concept transforms the idea from it hurts I must be injuring myself to my brain is continuing to output pain that is no longer useful to me. </a:t>
            </a:r>
          </a:p>
          <a:p>
            <a:r>
              <a:rPr lang="en-US" dirty="0" err="1"/>
              <a:t>Malfliet</a:t>
            </a:r>
            <a:r>
              <a:rPr lang="en-US" dirty="0"/>
              <a:t>, A., Kregel, J., </a:t>
            </a:r>
            <a:r>
              <a:rPr lang="en-US" dirty="0" err="1"/>
              <a:t>Coppieters</a:t>
            </a:r>
            <a:r>
              <a:rPr lang="en-US" dirty="0"/>
              <a:t>, I., De Pauw, R., </a:t>
            </a:r>
            <a:r>
              <a:rPr lang="en-US" dirty="0" err="1"/>
              <a:t>Meeus</a:t>
            </a:r>
            <a:r>
              <a:rPr lang="en-US" dirty="0"/>
              <a:t>, M., Roussel, N., ... &amp; Nijs, J. (2018). Effect of Pain Neuroscience Education Combined With Cognition-Targeted Motor Control Training on Chronic Spinal Pain: A Randomized Clinical Trial. </a:t>
            </a:r>
            <a:r>
              <a:rPr lang="en-US" i="1" dirty="0"/>
              <a:t>JAMA neurology</a:t>
            </a:r>
            <a:r>
              <a:rPr lang="en-US" dirty="0"/>
              <a:t>.</a:t>
            </a:r>
          </a:p>
          <a:p>
            <a:r>
              <a:rPr lang="en-US" dirty="0"/>
              <a:t>Pain science education has been shown to be effective for back and chronic MSK pain (Louw, 2011)</a:t>
            </a:r>
          </a:p>
          <a:p>
            <a:endParaRPr lang="en-US" dirty="0"/>
          </a:p>
          <a:p>
            <a:r>
              <a:rPr lang="en-US" dirty="0"/>
              <a:t>Graded exercise for chronic pain: </a:t>
            </a:r>
          </a:p>
          <a:p>
            <a:r>
              <a:rPr lang="en-US" dirty="0"/>
              <a:t>Van </a:t>
            </a:r>
            <a:r>
              <a:rPr lang="en-US" dirty="0" err="1"/>
              <a:t>Middelkoop</a:t>
            </a:r>
            <a:r>
              <a:rPr lang="en-US" dirty="0"/>
              <a:t>, M., Rubinstein, S. M., Kuijpers, T., Verhagen, A. P., </a:t>
            </a:r>
            <a:r>
              <a:rPr lang="en-US" dirty="0" err="1"/>
              <a:t>Ostelo</a:t>
            </a:r>
            <a:r>
              <a:rPr lang="en-US" dirty="0"/>
              <a:t>, R., Koes, B. W., &amp; van </a:t>
            </a:r>
            <a:r>
              <a:rPr lang="en-US" dirty="0" err="1"/>
              <a:t>Tulder</a:t>
            </a:r>
            <a:r>
              <a:rPr lang="en-US" dirty="0"/>
              <a:t>, M. W. (2011). A systematic review on the effectiveness of physical and rehabilitation interventions for chronic non-specific low back pain. </a:t>
            </a:r>
            <a:r>
              <a:rPr lang="en-US" i="1" dirty="0"/>
              <a:t>European Spine Journal</a:t>
            </a:r>
            <a:r>
              <a:rPr lang="en-US" dirty="0"/>
              <a:t>, </a:t>
            </a:r>
          </a:p>
          <a:p>
            <a:endParaRPr lang="en-US" dirty="0"/>
          </a:p>
          <a:p>
            <a:r>
              <a:rPr lang="en-US" dirty="0"/>
              <a:t>Yoga:  Saper, R. B., Lemaster, C., </a:t>
            </a:r>
            <a:r>
              <a:rPr lang="en-US" dirty="0" err="1"/>
              <a:t>Delitto</a:t>
            </a:r>
            <a:r>
              <a:rPr lang="en-US" dirty="0"/>
              <a:t>, A., Sherman, K. J., Herman, P. M., </a:t>
            </a:r>
            <a:r>
              <a:rPr lang="en-US" dirty="0" err="1"/>
              <a:t>Sadikova</a:t>
            </a:r>
            <a:r>
              <a:rPr lang="en-US" dirty="0"/>
              <a:t>, E., ... &amp; Roseen, E. J. (2017). Yoga, physical therapy, or education for chronic low back pain: a randomized noninferiority trial. </a:t>
            </a:r>
            <a:r>
              <a:rPr lang="en-US" i="1" dirty="0"/>
              <a:t>Annals of internal medicine</a:t>
            </a:r>
            <a:r>
              <a:rPr lang="en-US" dirty="0"/>
              <a:t>, </a:t>
            </a:r>
            <a:r>
              <a:rPr lang="en-US" i="1" dirty="0"/>
              <a:t>167</a:t>
            </a:r>
            <a:r>
              <a:rPr lang="en-US" dirty="0"/>
              <a:t>(2), 85-94.</a:t>
            </a:r>
          </a:p>
          <a:p>
            <a:endParaRPr lang="en-US" dirty="0">
              <a:cs typeface="Calibri"/>
            </a:endParaRPr>
          </a:p>
        </p:txBody>
      </p:sp>
      <p:sp>
        <p:nvSpPr>
          <p:cNvPr id="4" name="Slide Number Placeholder 3"/>
          <p:cNvSpPr>
            <a:spLocks noGrp="1"/>
          </p:cNvSpPr>
          <p:nvPr>
            <p:ph type="sldNum" sz="quarter" idx="5"/>
          </p:nvPr>
        </p:nvSpPr>
        <p:spPr/>
        <p:txBody>
          <a:bodyPr/>
          <a:lstStyle/>
          <a:p>
            <a:fld id="{F985950C-98D0-4266-B261-142268DCF8D3}" type="slidenum">
              <a:rPr lang="en-US" smtClean="0"/>
              <a:t>6</a:t>
            </a:fld>
            <a:endParaRPr lang="en-US"/>
          </a:p>
        </p:txBody>
      </p:sp>
    </p:spTree>
    <p:extLst>
      <p:ext uri="{BB962C8B-B14F-4D97-AF65-F5344CB8AC3E}">
        <p14:creationId xmlns:p14="http://schemas.microsoft.com/office/powerpoint/2010/main" val="310501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based therapy </a:t>
            </a:r>
          </a:p>
          <a:p>
            <a:endParaRPr lang="en-US" dirty="0"/>
          </a:p>
        </p:txBody>
      </p:sp>
      <p:sp>
        <p:nvSpPr>
          <p:cNvPr id="4" name="Slide Number Placeholder 3"/>
          <p:cNvSpPr>
            <a:spLocks noGrp="1"/>
          </p:cNvSpPr>
          <p:nvPr>
            <p:ph type="sldNum" sz="quarter" idx="10"/>
          </p:nvPr>
        </p:nvSpPr>
        <p:spPr/>
        <p:txBody>
          <a:bodyPr/>
          <a:lstStyle/>
          <a:p>
            <a:fld id="{32DC0559-D619-4E56-BF6F-3712370C2150}" type="slidenum">
              <a:rPr lang="en-US" smtClean="0"/>
              <a:t>7</a:t>
            </a:fld>
            <a:endParaRPr lang="en-US"/>
          </a:p>
        </p:txBody>
      </p:sp>
    </p:spTree>
    <p:extLst>
      <p:ext uri="{BB962C8B-B14F-4D97-AF65-F5344CB8AC3E}">
        <p14:creationId xmlns:p14="http://schemas.microsoft.com/office/powerpoint/2010/main" val="344146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 awareness that the person is more than their thoughts “I can’t lift weights” “I can’t squat my knees are bone on bone” </a:t>
            </a:r>
          </a:p>
          <a:p>
            <a:r>
              <a:rPr lang="en-US" dirty="0"/>
              <a:t>What passengers on the bus (thoughts come up for you? Fears? Feelings) memories)  Where is your bus headed ?</a:t>
            </a:r>
          </a:p>
          <a:p>
            <a:endParaRPr lang="en-US" dirty="0">
              <a:cs typeface="Calibri" panose="020F0502020204030204"/>
            </a:endParaRPr>
          </a:p>
          <a:p>
            <a:r>
              <a:rPr lang="en-US" dirty="0">
                <a:cs typeface="Calibri" panose="020F0502020204030204"/>
              </a:rPr>
              <a:t>Another example: With this exercise are you picking up and tugging on the rope? If so, what would it look like for you to drop the rope in this moment? Show me. Can you mindfully tune into your body right now, notice that it is you that is noticing. </a:t>
            </a:r>
          </a:p>
          <a:p>
            <a:endParaRPr lang="en-US" dirty="0"/>
          </a:p>
          <a:p>
            <a:r>
              <a:rPr lang="en-US" dirty="0"/>
              <a:t>You are MORE Than your thoughts </a:t>
            </a:r>
          </a:p>
        </p:txBody>
      </p:sp>
      <p:sp>
        <p:nvSpPr>
          <p:cNvPr id="4" name="Slide Number Placeholder 3"/>
          <p:cNvSpPr>
            <a:spLocks noGrp="1"/>
          </p:cNvSpPr>
          <p:nvPr>
            <p:ph type="sldNum" sz="quarter" idx="5"/>
          </p:nvPr>
        </p:nvSpPr>
        <p:spPr/>
        <p:txBody>
          <a:bodyPr/>
          <a:lstStyle/>
          <a:p>
            <a:fld id="{E7CCE34D-CFF1-4FFE-815B-D050E7ED2DFD}" type="slidenum">
              <a:rPr lang="en-US" smtClean="0"/>
              <a:t>8</a:t>
            </a:fld>
            <a:endParaRPr lang="en-US"/>
          </a:p>
        </p:txBody>
      </p:sp>
    </p:spTree>
    <p:extLst>
      <p:ext uri="{BB962C8B-B14F-4D97-AF65-F5344CB8AC3E}">
        <p14:creationId xmlns:p14="http://schemas.microsoft.com/office/powerpoint/2010/main" val="391804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759">
              <a:defRPr/>
            </a:pPr>
            <a:r>
              <a:rPr lang="en-US" dirty="0"/>
              <a:t>Verbal v experiential knowledge: 2 different ways of knowing ourselves, others and the world </a:t>
            </a:r>
          </a:p>
          <a:p>
            <a:pPr indent="-181410">
              <a:buFont typeface="Arial" panose="020B0604020202020204" pitchFamily="34" charset="0"/>
              <a:buChar char="•"/>
            </a:pPr>
            <a:r>
              <a:rPr lang="en-US" dirty="0"/>
              <a:t>Knowing things with the mind (“verbal knowledge”) – everything that goes on in the mind (describing, planning, problem solving, imagining, creating, predicting, talking, reading, writing, etc.)</a:t>
            </a:r>
          </a:p>
          <a:p>
            <a:pPr indent="-181410">
              <a:buFont typeface="Arial" panose="020B0604020202020204" pitchFamily="34" charset="0"/>
              <a:buChar char="•"/>
            </a:pPr>
            <a:r>
              <a:rPr lang="en-US" dirty="0"/>
              <a:t>Knowing things through experiencing them (“experiential knowledge”) – what we </a:t>
            </a:r>
            <a:r>
              <a:rPr lang="en-US" dirty="0">
                <a:cs typeface="+mn-cs"/>
              </a:rPr>
              <a:t>have learned through direct experience and practice (walking, relating)</a:t>
            </a:r>
          </a:p>
          <a:p>
            <a:endParaRPr lang="en-US" dirty="0">
              <a:cs typeface="+mn-cs"/>
            </a:endParaRPr>
          </a:p>
          <a:p>
            <a:pPr marL="178027" indent="-178027">
              <a:buFont typeface="Arial" panose="020B0604020202020204" pitchFamily="34" charset="0"/>
              <a:buChar char="•"/>
            </a:pPr>
            <a:r>
              <a:rPr lang="en-US" u="sng" dirty="0"/>
              <a:t>Mind</a:t>
            </a:r>
            <a:r>
              <a:rPr lang="en-US" dirty="0"/>
              <a:t>: “I’m never going to get to …….. </a:t>
            </a:r>
            <a:r>
              <a:rPr lang="en-US" dirty="0">
                <a:sym typeface="Wingdings" panose="05000000000000000000" pitchFamily="2" charset="2"/>
              </a:rPr>
              <a:t> Experience?</a:t>
            </a:r>
            <a:endParaRPr lang="en-US" dirty="0"/>
          </a:p>
          <a:p>
            <a:pPr marL="178027" indent="-178027" defTabSz="474739">
              <a:buFont typeface="Arial" panose="020B0604020202020204" pitchFamily="34" charset="0"/>
              <a:buChar char="•"/>
              <a:defRPr/>
            </a:pPr>
            <a:r>
              <a:rPr lang="en-US" u="sng" dirty="0"/>
              <a:t>Mind</a:t>
            </a:r>
            <a:r>
              <a:rPr lang="en-US" dirty="0"/>
              <a:t>: “I won’t be able to function tomorrow” </a:t>
            </a:r>
            <a:r>
              <a:rPr lang="en-US" dirty="0">
                <a:sym typeface="Wingdings" panose="05000000000000000000" pitchFamily="2" charset="2"/>
              </a:rPr>
              <a:t> Experience?</a:t>
            </a:r>
            <a:endParaRPr lang="en-US" dirty="0"/>
          </a:p>
          <a:p>
            <a:pPr marL="178027" indent="-178027">
              <a:buFont typeface="Arial" panose="020B0604020202020204" pitchFamily="34" charset="0"/>
              <a:buChar char="•"/>
            </a:pPr>
            <a:r>
              <a:rPr lang="en-US" u="sng" dirty="0"/>
              <a:t>Mind</a:t>
            </a:r>
            <a:r>
              <a:rPr lang="en-US" dirty="0"/>
              <a:t>: “I can’t stand this another minute” </a:t>
            </a:r>
            <a:r>
              <a:rPr lang="en-US" dirty="0">
                <a:sym typeface="Wingdings" panose="05000000000000000000" pitchFamily="2" charset="2"/>
              </a:rPr>
              <a:t> Experience?</a:t>
            </a:r>
            <a:endParaRPr lang="en-US" dirty="0"/>
          </a:p>
          <a:p>
            <a:pPr marL="178027" indent="-178027">
              <a:buFont typeface="Arial" panose="020B0604020202020204" pitchFamily="34" charset="0"/>
              <a:buChar char="•"/>
            </a:pPr>
            <a:r>
              <a:rPr lang="en-US" u="sng" dirty="0"/>
              <a:t>Mind</a:t>
            </a:r>
            <a:r>
              <a:rPr lang="en-US" dirty="0"/>
              <a:t>: “I’ll never feel like myself again” </a:t>
            </a:r>
            <a:r>
              <a:rPr lang="en-US" dirty="0">
                <a:sym typeface="Wingdings" panose="05000000000000000000" pitchFamily="2" charset="2"/>
              </a:rPr>
              <a:t> Experience?</a:t>
            </a:r>
          </a:p>
          <a:p>
            <a:pPr marL="178027" indent="-178027">
              <a:buFont typeface="Arial" panose="020B0604020202020204" pitchFamily="34" charset="0"/>
              <a:buChar char="•"/>
            </a:pPr>
            <a:endParaRPr lang="en-US" dirty="0">
              <a:sym typeface="Wingdings" panose="05000000000000000000" pitchFamily="2" charset="2"/>
            </a:endParaRPr>
          </a:p>
          <a:p>
            <a:pPr marL="178027" indent="-178027">
              <a:buFont typeface="Arial" panose="020B0604020202020204" pitchFamily="34" charset="0"/>
              <a:buChar char="•"/>
            </a:pPr>
            <a:r>
              <a:rPr lang="en-US" dirty="0">
                <a:sym typeface="Wingdings" panose="05000000000000000000" pitchFamily="2" charset="2"/>
              </a:rPr>
              <a:t>Yoga and Tai chi practiced each  once a week to allow for mindful movement  build into Back in </a:t>
            </a:r>
            <a:r>
              <a:rPr lang="en-US" dirty="0" err="1">
                <a:sym typeface="Wingdings" panose="05000000000000000000" pitchFamily="2" charset="2"/>
              </a:rPr>
              <a:t>ACTion</a:t>
            </a:r>
            <a:endParaRPr lang="en-US" dirty="0">
              <a:sym typeface="Wingdings" panose="05000000000000000000" pitchFamily="2" charset="2"/>
            </a:endParaRPr>
          </a:p>
          <a:p>
            <a:pPr marL="0" indent="0">
              <a:buFont typeface="Arial" panose="020B0604020202020204" pitchFamily="34" charset="0"/>
              <a:buNone/>
            </a:pPr>
            <a:endParaRPr lang="en-US" dirty="0">
              <a:sym typeface="Wingdings" panose="05000000000000000000" pitchFamily="2" charset="2"/>
            </a:endParaRPr>
          </a:p>
          <a:p>
            <a:pPr marL="178027" indent="-178027">
              <a:buFont typeface="Arial" panose="020B0604020202020204" pitchFamily="34" charset="0"/>
              <a:buChar char="•"/>
            </a:pPr>
            <a:r>
              <a:rPr lang="en-US" dirty="0">
                <a:sym typeface="Wingdings" panose="05000000000000000000" pitchFamily="2" charset="2"/>
              </a:rPr>
              <a:t>We wanted to incorporate a variety of movement therapies that have shown to be efficacious for chronic pain. A large trial published 2017 </a:t>
            </a:r>
            <a:r>
              <a:rPr lang="en-US" dirty="0" err="1">
                <a:sym typeface="Wingdings" panose="05000000000000000000" pitchFamily="2" charset="2"/>
              </a:rPr>
              <a:t>demonatrated</a:t>
            </a:r>
            <a:r>
              <a:rPr lang="en-US" dirty="0">
                <a:sym typeface="Wingdings" panose="05000000000000000000" pitchFamily="2" charset="2"/>
              </a:rPr>
              <a:t> </a:t>
            </a:r>
            <a:r>
              <a:rPr lang="en-US" dirty="0" err="1">
                <a:sym typeface="Wingdings" panose="05000000000000000000" pitchFamily="2" charset="2"/>
              </a:rPr>
              <a:t>yoa</a:t>
            </a:r>
            <a:r>
              <a:rPr lang="en-US" dirty="0">
                <a:sym typeface="Wingdings" panose="05000000000000000000" pitchFamily="2" charset="2"/>
              </a:rPr>
              <a:t> was non inferior to PT for CLBP. We build the yoga movements off this protocol, but incorporated the language and processes from ACT into this portion during the opening (seated) and closing(supine) movements. If the week covered willingness, we used that language that week. If the processes was present moment awareness. </a:t>
            </a:r>
          </a:p>
          <a:p>
            <a:pPr marL="178027" indent="-178027">
              <a:buFont typeface="Arial" panose="020B0604020202020204" pitchFamily="34" charset="0"/>
              <a:buChar char="•"/>
            </a:pPr>
            <a:r>
              <a:rPr lang="en-US" dirty="0">
                <a:sym typeface="Wingdings" panose="05000000000000000000" pitchFamily="2" charset="2"/>
              </a:rPr>
              <a:t>The tai chi was “Tai Chi for Rehabilitation” and is adaptable to sitting or standing </a:t>
            </a:r>
            <a:r>
              <a:rPr lang="en-US" dirty="0" err="1">
                <a:sym typeface="Wingdings" panose="05000000000000000000" pitchFamily="2" charset="2"/>
              </a:rPr>
              <a:t>positons</a:t>
            </a:r>
            <a:r>
              <a:rPr lang="en-US" dirty="0">
                <a:sym typeface="Wingdings" panose="05000000000000000000" pitchFamily="2" charset="2"/>
              </a:rPr>
              <a:t>.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algun Gothic" panose="020B0503020000020004" pitchFamily="34" charset="-127"/>
              </a:rPr>
              <a:t>Saper, R. B., </a:t>
            </a:r>
            <a:r>
              <a:rPr lang="en-US" sz="1800" dirty="0" err="1">
                <a:effectLst/>
                <a:latin typeface="Calibri" panose="020F0502020204030204" pitchFamily="34" charset="0"/>
                <a:ea typeface="Malgun Gothic" panose="020B0503020000020004" pitchFamily="34" charset="-127"/>
              </a:rPr>
              <a:t>Lemaster</a:t>
            </a:r>
            <a:r>
              <a:rPr lang="en-US" sz="1800" dirty="0">
                <a:effectLst/>
                <a:latin typeface="Calibri" panose="020F0502020204030204" pitchFamily="34" charset="0"/>
                <a:ea typeface="Malgun Gothic" panose="020B0503020000020004" pitchFamily="34" charset="-127"/>
              </a:rPr>
              <a:t>, C., </a:t>
            </a:r>
            <a:r>
              <a:rPr lang="en-US" sz="1800" dirty="0" err="1">
                <a:effectLst/>
                <a:latin typeface="Calibri" panose="020F0502020204030204" pitchFamily="34" charset="0"/>
                <a:ea typeface="Malgun Gothic" panose="020B0503020000020004" pitchFamily="34" charset="-127"/>
              </a:rPr>
              <a:t>Delitto</a:t>
            </a:r>
            <a:r>
              <a:rPr lang="en-US" sz="1800" dirty="0">
                <a:effectLst/>
                <a:latin typeface="Calibri" panose="020F0502020204030204" pitchFamily="34" charset="0"/>
                <a:ea typeface="Malgun Gothic" panose="020B0503020000020004" pitchFamily="34" charset="-127"/>
              </a:rPr>
              <a:t>, A., Sherman, K. J., Herman, P. M., </a:t>
            </a:r>
            <a:r>
              <a:rPr lang="en-US" sz="1800" dirty="0" err="1">
                <a:effectLst/>
                <a:latin typeface="Calibri" panose="020F0502020204030204" pitchFamily="34" charset="0"/>
                <a:ea typeface="Malgun Gothic" panose="020B0503020000020004" pitchFamily="34" charset="-127"/>
              </a:rPr>
              <a:t>Sadikova</a:t>
            </a:r>
            <a:r>
              <a:rPr lang="en-US" sz="1800" dirty="0">
                <a:effectLst/>
                <a:latin typeface="Calibri" panose="020F0502020204030204" pitchFamily="34" charset="0"/>
                <a:ea typeface="Malgun Gothic" panose="020B0503020000020004" pitchFamily="34" charset="-127"/>
              </a:rPr>
              <a:t>, E., </a:t>
            </a:r>
            <a:r>
              <a:rPr lang="en-US" sz="1800" dirty="0" err="1">
                <a:effectLst/>
                <a:latin typeface="Calibri" panose="020F0502020204030204" pitchFamily="34" charset="0"/>
                <a:ea typeface="Malgun Gothic" panose="020B0503020000020004" pitchFamily="34" charset="-127"/>
              </a:rPr>
              <a:t>Stevans</a:t>
            </a:r>
            <a:r>
              <a:rPr lang="en-US" sz="1800" dirty="0">
                <a:effectLst/>
                <a:latin typeface="Calibri" panose="020F0502020204030204" pitchFamily="34" charset="0"/>
                <a:ea typeface="Malgun Gothic" panose="020B0503020000020004" pitchFamily="34" charset="-127"/>
              </a:rPr>
              <a:t>, J., </a:t>
            </a:r>
            <a:r>
              <a:rPr lang="en-US" sz="1800" dirty="0" err="1">
                <a:effectLst/>
                <a:latin typeface="Calibri" panose="020F0502020204030204" pitchFamily="34" charset="0"/>
                <a:ea typeface="Malgun Gothic" panose="020B0503020000020004" pitchFamily="34" charset="-127"/>
              </a:rPr>
              <a:t>Keosaian</a:t>
            </a:r>
            <a:r>
              <a:rPr lang="en-US" sz="1800" dirty="0">
                <a:effectLst/>
                <a:latin typeface="Calibri" panose="020F0502020204030204" pitchFamily="34" charset="0"/>
                <a:ea typeface="Malgun Gothic" panose="020B0503020000020004" pitchFamily="34" charset="-127"/>
              </a:rPr>
              <a:t>, J. E., </a:t>
            </a:r>
            <a:r>
              <a:rPr lang="en-US" sz="1800" dirty="0" err="1">
                <a:effectLst/>
                <a:latin typeface="Calibri" panose="020F0502020204030204" pitchFamily="34" charset="0"/>
                <a:ea typeface="Malgun Gothic" panose="020B0503020000020004" pitchFamily="34" charset="-127"/>
              </a:rPr>
              <a:t>Cerrada</a:t>
            </a:r>
            <a:r>
              <a:rPr lang="en-US" sz="1800" dirty="0">
                <a:effectLst/>
                <a:latin typeface="Calibri" panose="020F0502020204030204" pitchFamily="34" charset="0"/>
                <a:ea typeface="Malgun Gothic" panose="020B0503020000020004" pitchFamily="34" charset="-127"/>
              </a:rPr>
              <a:t>, C. J., &amp; </a:t>
            </a:r>
            <a:r>
              <a:rPr lang="en-US" sz="1800" dirty="0" err="1">
                <a:effectLst/>
                <a:latin typeface="Calibri" panose="020F0502020204030204" pitchFamily="34" charset="0"/>
                <a:ea typeface="Malgun Gothic" panose="020B0503020000020004" pitchFamily="34" charset="-127"/>
              </a:rPr>
              <a:t>Femia</a:t>
            </a:r>
            <a:r>
              <a:rPr lang="en-US" sz="1800" dirty="0">
                <a:effectLst/>
                <a:latin typeface="Calibri" panose="020F0502020204030204" pitchFamily="34" charset="0"/>
                <a:ea typeface="Malgun Gothic" panose="020B0503020000020004" pitchFamily="34" charset="-127"/>
              </a:rPr>
              <a:t>, A. L. (2017). Yoga, physical therapy, or education for chronic low back pain: a randomized noninferiority trial. </a:t>
            </a:r>
            <a:r>
              <a:rPr lang="en-US" sz="1800" i="1" dirty="0">
                <a:effectLst/>
                <a:latin typeface="Calibri" panose="020F0502020204030204" pitchFamily="34" charset="0"/>
                <a:ea typeface="Malgun Gothic" panose="020B0503020000020004" pitchFamily="34" charset="-127"/>
              </a:rPr>
              <a:t>Annals of internal medicine, 167</a:t>
            </a:r>
            <a:r>
              <a:rPr lang="en-US" sz="1800" dirty="0">
                <a:effectLst/>
                <a:latin typeface="Calibri" panose="020F0502020204030204" pitchFamily="34" charset="0"/>
                <a:ea typeface="Malgun Gothic" panose="020B0503020000020004" pitchFamily="34" charset="-127"/>
              </a:rPr>
              <a:t>(2), 85-94. </a:t>
            </a:r>
          </a:p>
          <a:p>
            <a:r>
              <a:rPr lang="en-US" dirty="0"/>
              <a:t> </a:t>
            </a:r>
          </a:p>
        </p:txBody>
      </p:sp>
      <p:sp>
        <p:nvSpPr>
          <p:cNvPr id="4" name="Slide Number Placeholder 3"/>
          <p:cNvSpPr>
            <a:spLocks noGrp="1"/>
          </p:cNvSpPr>
          <p:nvPr>
            <p:ph type="sldNum" sz="quarter" idx="5"/>
          </p:nvPr>
        </p:nvSpPr>
        <p:spPr/>
        <p:txBody>
          <a:bodyPr/>
          <a:lstStyle/>
          <a:p>
            <a:fld id="{E7CCE34D-CFF1-4FFE-815B-D050E7ED2DFD}" type="slidenum">
              <a:rPr lang="en-US" smtClean="0"/>
              <a:t>9</a:t>
            </a:fld>
            <a:endParaRPr lang="en-US"/>
          </a:p>
        </p:txBody>
      </p:sp>
    </p:spTree>
    <p:extLst>
      <p:ext uri="{BB962C8B-B14F-4D97-AF65-F5344CB8AC3E}">
        <p14:creationId xmlns:p14="http://schemas.microsoft.com/office/powerpoint/2010/main" val="2752393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10</a:t>
            </a:fld>
            <a:endParaRPr lang="en-US"/>
          </a:p>
        </p:txBody>
      </p:sp>
    </p:spTree>
    <p:extLst>
      <p:ext uri="{BB962C8B-B14F-4D97-AF65-F5344CB8AC3E}">
        <p14:creationId xmlns:p14="http://schemas.microsoft.com/office/powerpoint/2010/main" val="336946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5/25/2022</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0278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mailto:cocooley@stanfordhealthcare.org" TargetMode="External"/><Relationship Id="rId5" Type="http://schemas.openxmlformats.org/officeDocument/2006/relationships/hyperlink" Target="mailto:hking@stanford.edu" TargetMode="Externa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1051551"/>
            <a:ext cx="3565524" cy="2384898"/>
          </a:xfrm>
        </p:spPr>
        <p:txBody>
          <a:bodyPr anchor="b" anchorCtr="0">
            <a:normAutofit/>
          </a:bodyPr>
          <a:lstStyle/>
          <a:p>
            <a:r>
              <a:rPr lang="en-US" dirty="0"/>
              <a:t>ACT in Chronic Pain</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a:normAutofit fontScale="92500" lnSpcReduction="20000"/>
          </a:bodyPr>
          <a:lstStyle/>
          <a:p>
            <a:r>
              <a:rPr lang="en-US" dirty="0">
                <a:solidFill>
                  <a:schemeClr val="tx1"/>
                </a:solidFill>
              </a:rPr>
              <a:t>Heather Poupore-King, PhD, Clinical Associate Professor, Stanford Pain Medicine</a:t>
            </a:r>
          </a:p>
          <a:p>
            <a:r>
              <a:rPr lang="en-US" dirty="0">
                <a:solidFill>
                  <a:schemeClr val="tx1"/>
                </a:solidFill>
              </a:rPr>
              <a:t>Corinne Cooley, DPT, OCS, Physical Therapist, Stanford Health Care  </a:t>
            </a:r>
          </a:p>
          <a:p>
            <a:endParaRPr lang="en-US" dirty="0">
              <a:solidFill>
                <a:schemeClr val="tx1"/>
              </a:solidFill>
            </a:endParaRPr>
          </a:p>
          <a:p>
            <a:endParaRPr lang="en-US" dirty="0">
              <a:solidFill>
                <a:schemeClr val="tx1"/>
              </a:solidFill>
            </a:endParaRPr>
          </a:p>
        </p:txBody>
      </p:sp>
      <p:pic>
        <p:nvPicPr>
          <p:cNvPr id="5" name="Picture 4" descr="Text&#10;&#10;Description automatically generated with medium confidence">
            <a:extLst>
              <a:ext uri="{FF2B5EF4-FFF2-40B4-BE49-F238E27FC236}">
                <a16:creationId xmlns:a16="http://schemas.microsoft.com/office/drawing/2014/main" id="{EE232741-E2FA-4607-9823-890F37643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059" y="5432914"/>
            <a:ext cx="1620232" cy="880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latin typeface="+mj-lt"/>
                <a:ea typeface="+mj-ea"/>
                <a:cs typeface="+mj-cs"/>
              </a:rPr>
              <a:t>Back in </a:t>
            </a:r>
            <a:r>
              <a:rPr lang="en-US" sz="6400" kern="1200" dirty="0" err="1">
                <a:latin typeface="+mj-lt"/>
                <a:ea typeface="+mj-ea"/>
                <a:cs typeface="+mj-cs"/>
              </a:rPr>
              <a:t>ACTion</a:t>
            </a:r>
            <a:br>
              <a:rPr lang="en-US" dirty="0"/>
            </a:br>
            <a:r>
              <a:rPr lang="en-US" dirty="0"/>
              <a:t>Outcomes</a:t>
            </a:r>
            <a:endParaRPr lang="en-US" sz="6400" kern="1200" dirty="0">
              <a:solidFill>
                <a:schemeClr val="tx1"/>
              </a:solidFill>
              <a:latin typeface="+mj-lt"/>
              <a:ea typeface="+mj-ea"/>
              <a:cs typeface="+mj-cs"/>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550863" y="3827610"/>
            <a:ext cx="5437187" cy="2265216"/>
          </a:xfrm>
        </p:spPr>
        <p:txBody>
          <a:bodyPr vert="horz" wrap="square" lIns="0" tIns="0" rIns="0" bIns="0" rtlCol="0">
            <a:normAutofit/>
          </a:bodyPr>
          <a:lstStyle/>
          <a:p>
            <a:pPr marL="0" indent="0">
              <a:lnSpc>
                <a:spcPct val="100000"/>
              </a:lnSpc>
              <a:buNone/>
            </a:pPr>
            <a:r>
              <a:rPr lang="en-US" dirty="0"/>
              <a:t>Outpatient </a:t>
            </a:r>
            <a:r>
              <a:rPr lang="en-US" kern="1200" dirty="0">
                <a:latin typeface="+mn-lt"/>
                <a:ea typeface="+mn-ea"/>
                <a:cs typeface="+mn-cs"/>
              </a:rPr>
              <a:t>Interdisciplinary Program designed to help patients with chronic pain </a:t>
            </a:r>
          </a:p>
        </p:txBody>
      </p:sp>
      <p:sp>
        <p:nvSpPr>
          <p:cNvPr id="2" name="Date Placeholder 1">
            <a:extLst>
              <a:ext uri="{FF2B5EF4-FFF2-40B4-BE49-F238E27FC236}">
                <a16:creationId xmlns:a16="http://schemas.microsoft.com/office/drawing/2014/main" id="{2910D835-B454-4270-BB35-86A187307E6F}"/>
              </a:ext>
            </a:extLst>
          </p:cNvPr>
          <p:cNvSpPr>
            <a:spLocks noGrp="1"/>
          </p:cNvSpPr>
          <p:nvPr>
            <p:ph type="dt" sz="half" idx="10"/>
          </p:nvPr>
        </p:nvSpPr>
        <p:spPr/>
        <p:txBody>
          <a:bodyPr/>
          <a:lstStyle/>
          <a:p>
            <a:r>
              <a:rPr lang="en-US"/>
              <a:t>Tuesday, February 2, 20XX</a:t>
            </a:r>
          </a:p>
        </p:txBody>
      </p:sp>
      <p:sp>
        <p:nvSpPr>
          <p:cNvPr id="3" name="Footer Placeholder 2">
            <a:extLst>
              <a:ext uri="{FF2B5EF4-FFF2-40B4-BE49-F238E27FC236}">
                <a16:creationId xmlns:a16="http://schemas.microsoft.com/office/drawing/2014/main" id="{7F7F653B-90B5-4F47-A33F-93DCB2EF68C2}"/>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10</a:t>
            </a:fld>
            <a:endParaRPr lang="en-US"/>
          </a:p>
        </p:txBody>
      </p:sp>
    </p:spTree>
    <p:extLst>
      <p:ext uri="{BB962C8B-B14F-4D97-AF65-F5344CB8AC3E}">
        <p14:creationId xmlns:p14="http://schemas.microsoft.com/office/powerpoint/2010/main" val="1556192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F00F-4B73-444C-9086-FCD7512B91CA}"/>
              </a:ext>
            </a:extLst>
          </p:cNvPr>
          <p:cNvSpPr>
            <a:spLocks noGrp="1"/>
          </p:cNvSpPr>
          <p:nvPr>
            <p:ph type="title"/>
          </p:nvPr>
        </p:nvSpPr>
        <p:spPr>
          <a:xfrm>
            <a:off x="716334" y="554762"/>
            <a:ext cx="3623818" cy="4559890"/>
          </a:xfrm>
        </p:spPr>
        <p:txBody>
          <a:bodyPr>
            <a:normAutofit/>
          </a:bodyPr>
          <a:lstStyle/>
          <a:p>
            <a:r>
              <a:rPr lang="en-US" dirty="0"/>
              <a:t>Outcome Measures</a:t>
            </a:r>
            <a:br>
              <a:rPr lang="en-US" dirty="0"/>
            </a:br>
            <a:r>
              <a:rPr lang="en-US" dirty="0"/>
              <a:t> </a:t>
            </a:r>
          </a:p>
        </p:txBody>
      </p:sp>
      <p:graphicFrame>
        <p:nvGraphicFramePr>
          <p:cNvPr id="28" name="Content Placeholder 2">
            <a:extLst>
              <a:ext uri="{FF2B5EF4-FFF2-40B4-BE49-F238E27FC236}">
                <a16:creationId xmlns:a16="http://schemas.microsoft.com/office/drawing/2014/main" id="{30F04665-5661-4BA6-9FB1-44AAA1F32C5B}"/>
              </a:ext>
            </a:extLst>
          </p:cNvPr>
          <p:cNvGraphicFramePr>
            <a:graphicFrameLocks noGrp="1"/>
          </p:cNvGraphicFramePr>
          <p:nvPr>
            <p:ph idx="1"/>
            <p:extLst>
              <p:ext uri="{D42A27DB-BD31-4B8C-83A1-F6EECF244321}">
                <p14:modId xmlns:p14="http://schemas.microsoft.com/office/powerpoint/2010/main" val="312791088"/>
              </p:ext>
            </p:extLst>
          </p:nvPr>
        </p:nvGraphicFramePr>
        <p:xfrm>
          <a:off x="5715000" y="723900"/>
          <a:ext cx="5715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997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D780-D9E7-344B-1260-F43240BC2E48}"/>
              </a:ext>
            </a:extLst>
          </p:cNvPr>
          <p:cNvSpPr>
            <a:spLocks noGrp="1"/>
          </p:cNvSpPr>
          <p:nvPr>
            <p:ph type="title"/>
          </p:nvPr>
        </p:nvSpPr>
        <p:spPr/>
        <p:txBody>
          <a:bodyPr/>
          <a:lstStyle/>
          <a:p>
            <a:r>
              <a:rPr lang="en-US"/>
              <a:t>Pain Acceptance Subscores</a:t>
            </a:r>
          </a:p>
        </p:txBody>
      </p:sp>
      <p:sp>
        <p:nvSpPr>
          <p:cNvPr id="6" name="Slide Number Placeholder 5">
            <a:extLst>
              <a:ext uri="{FF2B5EF4-FFF2-40B4-BE49-F238E27FC236}">
                <a16:creationId xmlns:a16="http://schemas.microsoft.com/office/drawing/2014/main" id="{E1B62834-2E52-DFF2-ED75-77F0E8860544}"/>
              </a:ext>
            </a:extLst>
          </p:cNvPr>
          <p:cNvSpPr>
            <a:spLocks noGrp="1"/>
          </p:cNvSpPr>
          <p:nvPr>
            <p:ph type="sldNum" sz="quarter" idx="12"/>
          </p:nvPr>
        </p:nvSpPr>
        <p:spPr/>
        <p:txBody>
          <a:bodyPr/>
          <a:lstStyle/>
          <a:p>
            <a:fld id="{DBA1B0FB-D917-4C8C-928F-313BD683BF39}" type="slidenum">
              <a:rPr lang="en-US" smtClean="0"/>
              <a:t>12</a:t>
            </a:fld>
            <a:endParaRPr lang="en-US"/>
          </a:p>
        </p:txBody>
      </p:sp>
      <p:pic>
        <p:nvPicPr>
          <p:cNvPr id="3" name="Picture 8" descr="Chart, line chart&#10;&#10;Description automatically generated">
            <a:extLst>
              <a:ext uri="{FF2B5EF4-FFF2-40B4-BE49-F238E27FC236}">
                <a16:creationId xmlns:a16="http://schemas.microsoft.com/office/drawing/2014/main" id="{F6C7F9C4-0C97-1FA7-43E2-C090C741E881}"/>
              </a:ext>
            </a:extLst>
          </p:cNvPr>
          <p:cNvPicPr>
            <a:picLocks noChangeAspect="1"/>
          </p:cNvPicPr>
          <p:nvPr/>
        </p:nvPicPr>
        <p:blipFill>
          <a:blip r:embed="rId3"/>
          <a:stretch>
            <a:fillRect/>
          </a:stretch>
        </p:blipFill>
        <p:spPr>
          <a:xfrm>
            <a:off x="6388538" y="2232859"/>
            <a:ext cx="5475888" cy="3320695"/>
          </a:xfrm>
          <a:prstGeom prst="rect">
            <a:avLst/>
          </a:prstGeom>
        </p:spPr>
      </p:pic>
      <p:pic>
        <p:nvPicPr>
          <p:cNvPr id="11" name="Picture 11" descr="Chart, line chart&#10;&#10;Description automatically generated">
            <a:extLst>
              <a:ext uri="{FF2B5EF4-FFF2-40B4-BE49-F238E27FC236}">
                <a16:creationId xmlns:a16="http://schemas.microsoft.com/office/drawing/2014/main" id="{5991BBA3-655C-FFAB-BDF9-40A8C3537611}"/>
              </a:ext>
            </a:extLst>
          </p:cNvPr>
          <p:cNvPicPr>
            <a:picLocks noGrp="1" noChangeAspect="1"/>
          </p:cNvPicPr>
          <p:nvPr>
            <p:ph idx="1"/>
          </p:nvPr>
        </p:nvPicPr>
        <p:blipFill>
          <a:blip r:embed="rId4"/>
          <a:stretch>
            <a:fillRect/>
          </a:stretch>
        </p:blipFill>
        <p:spPr>
          <a:xfrm>
            <a:off x="366047" y="2244577"/>
            <a:ext cx="5574114" cy="3375281"/>
          </a:xfrm>
        </p:spPr>
      </p:pic>
      <p:sp>
        <p:nvSpPr>
          <p:cNvPr id="10" name="TextBox 9">
            <a:extLst>
              <a:ext uri="{FF2B5EF4-FFF2-40B4-BE49-F238E27FC236}">
                <a16:creationId xmlns:a16="http://schemas.microsoft.com/office/drawing/2014/main" id="{64822551-88AA-524D-A7B9-08045667E88C}"/>
              </a:ext>
            </a:extLst>
          </p:cNvPr>
          <p:cNvSpPr txBox="1"/>
          <p:nvPr/>
        </p:nvSpPr>
        <p:spPr>
          <a:xfrm>
            <a:off x="2523263" y="5664637"/>
            <a:ext cx="936475" cy="369332"/>
          </a:xfrm>
          <a:prstGeom prst="rect">
            <a:avLst/>
          </a:prstGeom>
          <a:noFill/>
        </p:spPr>
        <p:txBody>
          <a:bodyPr wrap="none" rtlCol="0">
            <a:spAutoFit/>
          </a:bodyPr>
          <a:lstStyle/>
          <a:p>
            <a:r>
              <a:rPr lang="en-US" i="1" dirty="0"/>
              <a:t>P</a:t>
            </a:r>
            <a:r>
              <a:rPr lang="en-US" dirty="0"/>
              <a:t>&lt;.0001</a:t>
            </a:r>
            <a:endParaRPr lang="en-US" i="1" dirty="0"/>
          </a:p>
        </p:txBody>
      </p:sp>
      <p:sp>
        <p:nvSpPr>
          <p:cNvPr id="13" name="TextBox 12">
            <a:extLst>
              <a:ext uri="{FF2B5EF4-FFF2-40B4-BE49-F238E27FC236}">
                <a16:creationId xmlns:a16="http://schemas.microsoft.com/office/drawing/2014/main" id="{5CEFE8DB-8617-DF46-837F-A7683F2297CF}"/>
              </a:ext>
            </a:extLst>
          </p:cNvPr>
          <p:cNvSpPr txBox="1"/>
          <p:nvPr/>
        </p:nvSpPr>
        <p:spPr>
          <a:xfrm>
            <a:off x="8633103" y="5619858"/>
            <a:ext cx="1247321" cy="369332"/>
          </a:xfrm>
          <a:prstGeom prst="rect">
            <a:avLst/>
          </a:prstGeom>
          <a:noFill/>
        </p:spPr>
        <p:txBody>
          <a:bodyPr wrap="square" rtlCol="0">
            <a:spAutoFit/>
          </a:bodyPr>
          <a:lstStyle/>
          <a:p>
            <a:r>
              <a:rPr lang="en-US" i="1" dirty="0"/>
              <a:t>P</a:t>
            </a:r>
            <a:r>
              <a:rPr lang="en-US" dirty="0"/>
              <a:t>&lt;.0001</a:t>
            </a:r>
            <a:endParaRPr lang="en-US" i="1" dirty="0"/>
          </a:p>
        </p:txBody>
      </p:sp>
    </p:spTree>
    <p:extLst>
      <p:ext uri="{BB962C8B-B14F-4D97-AF65-F5344CB8AC3E}">
        <p14:creationId xmlns:p14="http://schemas.microsoft.com/office/powerpoint/2010/main" val="351638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79C1-B296-B309-7589-D6EE794A780F}"/>
              </a:ext>
            </a:extLst>
          </p:cNvPr>
          <p:cNvSpPr>
            <a:spLocks noGrp="1"/>
          </p:cNvSpPr>
          <p:nvPr>
            <p:ph type="title"/>
          </p:nvPr>
        </p:nvSpPr>
        <p:spPr/>
        <p:txBody>
          <a:bodyPr/>
          <a:lstStyle/>
          <a:p>
            <a:r>
              <a:rPr lang="en-US" dirty="0"/>
              <a:t>Pain Acceptance &amp; Disability</a:t>
            </a:r>
          </a:p>
        </p:txBody>
      </p:sp>
      <p:pic>
        <p:nvPicPr>
          <p:cNvPr id="7" name="Picture 7" descr="Chart, line chart&#10;&#10;Description automatically generated">
            <a:extLst>
              <a:ext uri="{FF2B5EF4-FFF2-40B4-BE49-F238E27FC236}">
                <a16:creationId xmlns:a16="http://schemas.microsoft.com/office/drawing/2014/main" id="{99C0E312-9194-E992-51B4-E1E848ACAD9E}"/>
              </a:ext>
            </a:extLst>
          </p:cNvPr>
          <p:cNvPicPr>
            <a:picLocks noGrp="1" noChangeAspect="1"/>
          </p:cNvPicPr>
          <p:nvPr>
            <p:ph idx="1"/>
          </p:nvPr>
        </p:nvPicPr>
        <p:blipFill>
          <a:blip r:embed="rId3"/>
          <a:stretch>
            <a:fillRect/>
          </a:stretch>
        </p:blipFill>
        <p:spPr>
          <a:xfrm>
            <a:off x="6069012" y="2087443"/>
            <a:ext cx="5572125" cy="3381375"/>
          </a:xfrm>
        </p:spPr>
      </p:pic>
      <p:sp>
        <p:nvSpPr>
          <p:cNvPr id="6" name="Slide Number Placeholder 5">
            <a:extLst>
              <a:ext uri="{FF2B5EF4-FFF2-40B4-BE49-F238E27FC236}">
                <a16:creationId xmlns:a16="http://schemas.microsoft.com/office/drawing/2014/main" id="{9BC112BD-3B60-A0BC-7D56-FF090D4A88AF}"/>
              </a:ext>
            </a:extLst>
          </p:cNvPr>
          <p:cNvSpPr>
            <a:spLocks noGrp="1"/>
          </p:cNvSpPr>
          <p:nvPr>
            <p:ph type="sldNum" sz="quarter" idx="12"/>
          </p:nvPr>
        </p:nvSpPr>
        <p:spPr/>
        <p:txBody>
          <a:bodyPr/>
          <a:lstStyle/>
          <a:p>
            <a:fld id="{DBA1B0FB-D917-4C8C-928F-313BD683BF39}" type="slidenum">
              <a:rPr lang="en-US" smtClean="0"/>
              <a:t>13</a:t>
            </a:fld>
            <a:endParaRPr lang="en-US"/>
          </a:p>
        </p:txBody>
      </p:sp>
      <p:graphicFrame>
        <p:nvGraphicFramePr>
          <p:cNvPr id="10" name="Chart 9">
            <a:extLst>
              <a:ext uri="{FF2B5EF4-FFF2-40B4-BE49-F238E27FC236}">
                <a16:creationId xmlns:a16="http://schemas.microsoft.com/office/drawing/2014/main" id="{7CAF864D-982D-6C4C-AEBC-4E721D944297}"/>
              </a:ext>
            </a:extLst>
          </p:cNvPr>
          <p:cNvGraphicFramePr>
            <a:graphicFrameLocks/>
          </p:cNvGraphicFramePr>
          <p:nvPr>
            <p:extLst>
              <p:ext uri="{D42A27DB-BD31-4B8C-83A1-F6EECF244321}">
                <p14:modId xmlns:p14="http://schemas.microsoft.com/office/powerpoint/2010/main" val="1809204978"/>
              </p:ext>
            </p:extLst>
          </p:nvPr>
        </p:nvGraphicFramePr>
        <p:xfrm>
          <a:off x="291596" y="2087443"/>
          <a:ext cx="5572125" cy="338137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C6FBB7F1-9ECC-8640-ACF5-7B8877625FBA}"/>
              </a:ext>
            </a:extLst>
          </p:cNvPr>
          <p:cNvSpPr txBox="1"/>
          <p:nvPr/>
        </p:nvSpPr>
        <p:spPr>
          <a:xfrm>
            <a:off x="2609420" y="5517803"/>
            <a:ext cx="936475" cy="369332"/>
          </a:xfrm>
          <a:prstGeom prst="rect">
            <a:avLst/>
          </a:prstGeom>
          <a:noFill/>
        </p:spPr>
        <p:txBody>
          <a:bodyPr wrap="none" rtlCol="0">
            <a:spAutoFit/>
          </a:bodyPr>
          <a:lstStyle/>
          <a:p>
            <a:r>
              <a:rPr lang="en-US" i="1" dirty="0"/>
              <a:t>P</a:t>
            </a:r>
            <a:r>
              <a:rPr lang="en-US" dirty="0"/>
              <a:t>&lt;.0001</a:t>
            </a:r>
            <a:endParaRPr lang="en-US" i="1" dirty="0"/>
          </a:p>
        </p:txBody>
      </p:sp>
      <p:sp>
        <p:nvSpPr>
          <p:cNvPr id="9" name="TextBox 8">
            <a:extLst>
              <a:ext uri="{FF2B5EF4-FFF2-40B4-BE49-F238E27FC236}">
                <a16:creationId xmlns:a16="http://schemas.microsoft.com/office/drawing/2014/main" id="{B8429E77-FD6E-D641-B632-7ED93EEF2170}"/>
              </a:ext>
            </a:extLst>
          </p:cNvPr>
          <p:cNvSpPr txBox="1"/>
          <p:nvPr/>
        </p:nvSpPr>
        <p:spPr>
          <a:xfrm>
            <a:off x="8386836" y="5490320"/>
            <a:ext cx="936475" cy="369332"/>
          </a:xfrm>
          <a:prstGeom prst="rect">
            <a:avLst/>
          </a:prstGeom>
          <a:noFill/>
        </p:spPr>
        <p:txBody>
          <a:bodyPr wrap="none" rtlCol="0">
            <a:spAutoFit/>
          </a:bodyPr>
          <a:lstStyle/>
          <a:p>
            <a:r>
              <a:rPr lang="en-US" i="1" dirty="0"/>
              <a:t>P</a:t>
            </a:r>
            <a:r>
              <a:rPr lang="en-US" dirty="0"/>
              <a:t>&lt;.0001</a:t>
            </a:r>
            <a:endParaRPr lang="en-US" i="1" dirty="0"/>
          </a:p>
        </p:txBody>
      </p:sp>
    </p:spTree>
    <p:extLst>
      <p:ext uri="{BB962C8B-B14F-4D97-AF65-F5344CB8AC3E}">
        <p14:creationId xmlns:p14="http://schemas.microsoft.com/office/powerpoint/2010/main" val="453076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27BF-574D-8366-7679-CC24D77E09C4}"/>
              </a:ext>
            </a:extLst>
          </p:cNvPr>
          <p:cNvSpPr>
            <a:spLocks noGrp="1"/>
          </p:cNvSpPr>
          <p:nvPr>
            <p:ph type="title"/>
          </p:nvPr>
        </p:nvSpPr>
        <p:spPr/>
        <p:txBody>
          <a:bodyPr/>
          <a:lstStyle/>
          <a:p>
            <a:r>
              <a:rPr lang="en-US" dirty="0"/>
              <a:t>Physical Function Objective Measures</a:t>
            </a:r>
          </a:p>
        </p:txBody>
      </p:sp>
      <p:sp>
        <p:nvSpPr>
          <p:cNvPr id="6" name="Slide Number Placeholder 5">
            <a:extLst>
              <a:ext uri="{FF2B5EF4-FFF2-40B4-BE49-F238E27FC236}">
                <a16:creationId xmlns:a16="http://schemas.microsoft.com/office/drawing/2014/main" id="{3521D731-8087-7D89-8475-AA159A06BAE5}"/>
              </a:ext>
            </a:extLst>
          </p:cNvPr>
          <p:cNvSpPr>
            <a:spLocks noGrp="1"/>
          </p:cNvSpPr>
          <p:nvPr>
            <p:ph type="sldNum" sz="quarter" idx="12"/>
          </p:nvPr>
        </p:nvSpPr>
        <p:spPr/>
        <p:txBody>
          <a:bodyPr/>
          <a:lstStyle/>
          <a:p>
            <a:fld id="{DBA1B0FB-D917-4C8C-928F-313BD683BF39}" type="slidenum">
              <a:rPr lang="en-US" smtClean="0"/>
              <a:t>14</a:t>
            </a:fld>
            <a:endParaRPr lang="en-US"/>
          </a:p>
        </p:txBody>
      </p:sp>
      <p:sp>
        <p:nvSpPr>
          <p:cNvPr id="16" name="TextBox 15">
            <a:extLst>
              <a:ext uri="{FF2B5EF4-FFF2-40B4-BE49-F238E27FC236}">
                <a16:creationId xmlns:a16="http://schemas.microsoft.com/office/drawing/2014/main" id="{39460090-3AD2-B53F-7868-C844D75B0C82}"/>
              </a:ext>
            </a:extLst>
          </p:cNvPr>
          <p:cNvSpPr txBox="1"/>
          <p:nvPr/>
        </p:nvSpPr>
        <p:spPr>
          <a:xfrm>
            <a:off x="2749847" y="54534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dirty="0"/>
              <a:t>P</a:t>
            </a:r>
            <a:r>
              <a:rPr lang="en-US" dirty="0"/>
              <a:t>=</a:t>
            </a:r>
            <a:r>
              <a:rPr lang="en-US" dirty="0">
                <a:ea typeface="+mn-lt"/>
                <a:cs typeface="+mn-lt"/>
              </a:rPr>
              <a:t>0.0008</a:t>
            </a:r>
            <a:endParaRPr lang="en-US" dirty="0"/>
          </a:p>
        </p:txBody>
      </p:sp>
      <p:pic>
        <p:nvPicPr>
          <p:cNvPr id="22" name="Picture 22" descr="Chart, line chart&#10;&#10;Description automatically generated">
            <a:extLst>
              <a:ext uri="{FF2B5EF4-FFF2-40B4-BE49-F238E27FC236}">
                <a16:creationId xmlns:a16="http://schemas.microsoft.com/office/drawing/2014/main" id="{3568FC20-925C-DC57-6B11-35FE2F2A07EF}"/>
              </a:ext>
            </a:extLst>
          </p:cNvPr>
          <p:cNvPicPr>
            <a:picLocks noGrp="1" noChangeAspect="1"/>
          </p:cNvPicPr>
          <p:nvPr>
            <p:ph idx="1"/>
          </p:nvPr>
        </p:nvPicPr>
        <p:blipFill>
          <a:blip r:embed="rId3"/>
          <a:stretch>
            <a:fillRect/>
          </a:stretch>
        </p:blipFill>
        <p:spPr>
          <a:xfrm>
            <a:off x="366046" y="2051887"/>
            <a:ext cx="5617907" cy="3401557"/>
          </a:xfrm>
        </p:spPr>
      </p:pic>
      <p:sp>
        <p:nvSpPr>
          <p:cNvPr id="23" name="TextBox 22">
            <a:extLst>
              <a:ext uri="{FF2B5EF4-FFF2-40B4-BE49-F238E27FC236}">
                <a16:creationId xmlns:a16="http://schemas.microsoft.com/office/drawing/2014/main" id="{C971F3C4-DD5E-875D-52C4-24503A91DFA0}"/>
              </a:ext>
            </a:extLst>
          </p:cNvPr>
          <p:cNvSpPr txBox="1"/>
          <p:nvPr/>
        </p:nvSpPr>
        <p:spPr>
          <a:xfrm>
            <a:off x="8577263" y="54401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dirty="0"/>
              <a:t>P</a:t>
            </a:r>
            <a:r>
              <a:rPr lang="en-US" dirty="0"/>
              <a:t>=</a:t>
            </a:r>
            <a:r>
              <a:rPr lang="en-US" dirty="0">
                <a:ea typeface="+mn-lt"/>
                <a:cs typeface="+mn-lt"/>
              </a:rPr>
              <a:t>0.00002</a:t>
            </a:r>
            <a:endParaRPr lang="en-US" dirty="0"/>
          </a:p>
        </p:txBody>
      </p:sp>
      <p:pic>
        <p:nvPicPr>
          <p:cNvPr id="24" name="Picture 24" descr="Chart, line chart&#10;&#10;Description automatically generated">
            <a:extLst>
              <a:ext uri="{FF2B5EF4-FFF2-40B4-BE49-F238E27FC236}">
                <a16:creationId xmlns:a16="http://schemas.microsoft.com/office/drawing/2014/main" id="{4F6F11DC-0C5A-A84D-2697-B08176709708}"/>
              </a:ext>
            </a:extLst>
          </p:cNvPr>
          <p:cNvPicPr>
            <a:picLocks noChangeAspect="1"/>
          </p:cNvPicPr>
          <p:nvPr/>
        </p:nvPicPr>
        <p:blipFill>
          <a:blip r:embed="rId4"/>
          <a:stretch>
            <a:fillRect/>
          </a:stretch>
        </p:blipFill>
        <p:spPr>
          <a:xfrm>
            <a:off x="6160814" y="2048929"/>
            <a:ext cx="5677337" cy="3408280"/>
          </a:xfrm>
          <a:prstGeom prst="rect">
            <a:avLst/>
          </a:prstGeom>
        </p:spPr>
      </p:pic>
    </p:spTree>
    <p:extLst>
      <p:ext uri="{BB962C8B-B14F-4D97-AF65-F5344CB8AC3E}">
        <p14:creationId xmlns:p14="http://schemas.microsoft.com/office/powerpoint/2010/main" val="810931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6DF97E-7572-42A0-B7D0-C4A3FD2B8A0D}"/>
              </a:ext>
            </a:extLst>
          </p:cNvPr>
          <p:cNvSpPr>
            <a:spLocks noGrp="1"/>
          </p:cNvSpPr>
          <p:nvPr>
            <p:ph type="title"/>
          </p:nvPr>
        </p:nvSpPr>
        <p:spPr>
          <a:xfrm>
            <a:off x="550864" y="549275"/>
            <a:ext cx="3565524" cy="1997855"/>
          </a:xfrm>
        </p:spPr>
        <p:txBody>
          <a:bodyPr wrap="square" anchor="b">
            <a:normAutofit/>
          </a:bodyPr>
          <a:lstStyle/>
          <a:p>
            <a:r>
              <a:rPr lang="en-US" dirty="0"/>
              <a:t>Correlations Analysis </a:t>
            </a:r>
          </a:p>
        </p:txBody>
      </p:sp>
      <p:grpSp>
        <p:nvGrpSpPr>
          <p:cNvPr id="11" name="Group 10">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12"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Oval 15">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5FE22149-D9C2-4D2F-992C-692DFC60917E}"/>
              </a:ext>
            </a:extLst>
          </p:cNvPr>
          <p:cNvSpPr>
            <a:spLocks noGrp="1"/>
          </p:cNvSpPr>
          <p:nvPr>
            <p:ph idx="1"/>
          </p:nvPr>
        </p:nvSpPr>
        <p:spPr>
          <a:xfrm>
            <a:off x="550863" y="2677306"/>
            <a:ext cx="3565525" cy="3415519"/>
          </a:xfrm>
        </p:spPr>
        <p:txBody>
          <a:bodyPr anchor="t">
            <a:normAutofit/>
          </a:bodyPr>
          <a:lstStyle/>
          <a:p>
            <a:r>
              <a:rPr lang="en-US" sz="1600" dirty="0"/>
              <a:t>No correlations present at baseline</a:t>
            </a:r>
          </a:p>
          <a:p>
            <a:r>
              <a:rPr lang="en-US" sz="1600" dirty="0"/>
              <a:t>Post Intervention: </a:t>
            </a:r>
          </a:p>
          <a:p>
            <a:pPr lvl="1"/>
            <a:r>
              <a:rPr lang="en-US" sz="1600" dirty="0"/>
              <a:t>Higher acceptance scores moderately correlated with lower disability and  lower PCS</a:t>
            </a:r>
          </a:p>
          <a:p>
            <a:pPr lvl="1"/>
            <a:r>
              <a:rPr lang="en-US" sz="1600" dirty="0"/>
              <a:t>Pain intensity was moderately correlated with continued high pain catastrophizing </a:t>
            </a:r>
          </a:p>
          <a:p>
            <a:pPr marL="0" indent="0">
              <a:buNone/>
            </a:pPr>
            <a:r>
              <a:rPr lang="en-US" sz="1600" dirty="0"/>
              <a:t> </a:t>
            </a:r>
          </a:p>
        </p:txBody>
      </p:sp>
      <p:pic>
        <p:nvPicPr>
          <p:cNvPr id="4" name="Picture 3">
            <a:extLst>
              <a:ext uri="{FF2B5EF4-FFF2-40B4-BE49-F238E27FC236}">
                <a16:creationId xmlns:a16="http://schemas.microsoft.com/office/drawing/2014/main" id="{3393578C-5050-4BD2-8C05-24932CBF085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2122" t="2737" b="2782"/>
          <a:stretch/>
        </p:blipFill>
        <p:spPr>
          <a:xfrm>
            <a:off x="4550900" y="819665"/>
            <a:ext cx="7090237" cy="5218671"/>
          </a:xfrm>
          <a:custGeom>
            <a:avLst/>
            <a:gdLst/>
            <a:ahLst/>
            <a:cxnLst/>
            <a:rect l="l" t="t" r="r" b="b"/>
            <a:pathLst>
              <a:path w="7090237" h="5759451">
                <a:moveTo>
                  <a:pt x="0" y="0"/>
                </a:moveTo>
                <a:lnTo>
                  <a:pt x="7090237" y="0"/>
                </a:lnTo>
                <a:lnTo>
                  <a:pt x="7090237" y="5759451"/>
                </a:lnTo>
                <a:lnTo>
                  <a:pt x="0" y="5759451"/>
                </a:lnTo>
                <a:close/>
              </a:path>
            </a:pathLst>
          </a:custGeom>
        </p:spPr>
      </p:pic>
    </p:spTree>
    <p:extLst>
      <p:ext uri="{BB962C8B-B14F-4D97-AF65-F5344CB8AC3E}">
        <p14:creationId xmlns:p14="http://schemas.microsoft.com/office/powerpoint/2010/main" val="3126227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169A5-C392-4658-90C2-1916003A99BB}"/>
              </a:ext>
            </a:extLst>
          </p:cNvPr>
          <p:cNvSpPr>
            <a:spLocks noGrp="1"/>
          </p:cNvSpPr>
          <p:nvPr>
            <p:ph type="title"/>
          </p:nvPr>
        </p:nvSpPr>
        <p:spPr>
          <a:xfrm>
            <a:off x="550863" y="549275"/>
            <a:ext cx="3565525" cy="5543549"/>
          </a:xfrm>
        </p:spPr>
        <p:txBody>
          <a:bodyPr wrap="square" anchor="ctr">
            <a:normAutofit/>
          </a:bodyPr>
          <a:lstStyle/>
          <a:p>
            <a:r>
              <a:rPr lang="en-US" sz="3700" dirty="0"/>
              <a:t>Are the patients satisfied with ACT based care?</a:t>
            </a:r>
          </a:p>
        </p:txBody>
      </p:sp>
      <p:sp>
        <p:nvSpPr>
          <p:cNvPr id="11" name="Rectangle 10">
            <a:extLst>
              <a:ext uri="{FF2B5EF4-FFF2-40B4-BE49-F238E27FC236}">
                <a16:creationId xmlns:a16="http://schemas.microsoft.com/office/drawing/2014/main" id="{429899A3-416E-4DB5-846D-023526052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9" y="0"/>
            <a:ext cx="7641102" cy="6858000"/>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E9A53590-86EC-4E9B-BB29-0DFF082F2C49}"/>
              </a:ext>
            </a:extLst>
          </p:cNvPr>
          <p:cNvGraphicFramePr>
            <a:graphicFrameLocks noGrp="1"/>
          </p:cNvGraphicFramePr>
          <p:nvPr>
            <p:ph idx="1"/>
            <p:extLst>
              <p:ext uri="{D42A27DB-BD31-4B8C-83A1-F6EECF244321}">
                <p14:modId xmlns:p14="http://schemas.microsoft.com/office/powerpoint/2010/main" val="1374310754"/>
              </p:ext>
            </p:extLst>
          </p:nvPr>
        </p:nvGraphicFramePr>
        <p:xfrm>
          <a:off x="5267325" y="549275"/>
          <a:ext cx="6373814" cy="575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071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1278-CF65-BA4F-B4C5-6BDFF4097483}"/>
              </a:ext>
            </a:extLst>
          </p:cNvPr>
          <p:cNvSpPr>
            <a:spLocks noGrp="1"/>
          </p:cNvSpPr>
          <p:nvPr>
            <p:ph type="title"/>
          </p:nvPr>
        </p:nvSpPr>
        <p:spPr/>
        <p:txBody>
          <a:bodyPr/>
          <a:lstStyle/>
          <a:p>
            <a:r>
              <a:rPr lang="en-US" dirty="0"/>
              <a:t>Pilot Study: Analysis of CBT vs Back in </a:t>
            </a:r>
            <a:r>
              <a:rPr lang="en-US" dirty="0" err="1"/>
              <a:t>ACTion</a:t>
            </a:r>
            <a:endParaRPr lang="en-US" dirty="0"/>
          </a:p>
        </p:txBody>
      </p:sp>
      <p:sp>
        <p:nvSpPr>
          <p:cNvPr id="3" name="Content Placeholder 2">
            <a:extLst>
              <a:ext uri="{FF2B5EF4-FFF2-40B4-BE49-F238E27FC236}">
                <a16:creationId xmlns:a16="http://schemas.microsoft.com/office/drawing/2014/main" id="{F37BD23E-04FE-EB42-B1D5-87B227899248}"/>
              </a:ext>
            </a:extLst>
          </p:cNvPr>
          <p:cNvSpPr>
            <a:spLocks noGrp="1"/>
          </p:cNvSpPr>
          <p:nvPr>
            <p:ph idx="1"/>
          </p:nvPr>
        </p:nvSpPr>
        <p:spPr>
          <a:xfrm>
            <a:off x="550862" y="2014380"/>
            <a:ext cx="5278437" cy="3979625"/>
          </a:xfrm>
        </p:spPr>
        <p:txBody>
          <a:bodyPr/>
          <a:lstStyle/>
          <a:p>
            <a:pPr marL="0" indent="0">
              <a:buNone/>
            </a:pPr>
            <a:r>
              <a:rPr lang="en-US" dirty="0">
                <a:solidFill>
                  <a:schemeClr val="tx1"/>
                </a:solidFill>
              </a:rPr>
              <a:t>Baseline Demographics </a:t>
            </a:r>
          </a:p>
          <a:p>
            <a:r>
              <a:rPr lang="en-US" dirty="0">
                <a:solidFill>
                  <a:schemeClr val="tx1"/>
                </a:solidFill>
              </a:rPr>
              <a:t>N=46</a:t>
            </a:r>
          </a:p>
          <a:p>
            <a:pPr marL="0" indent="0">
              <a:buNone/>
            </a:pPr>
            <a:r>
              <a:rPr lang="en-US" dirty="0">
                <a:solidFill>
                  <a:schemeClr val="tx1"/>
                </a:solidFill>
              </a:rPr>
              <a:t>18 CBT only, vs. 28 Back In </a:t>
            </a:r>
            <a:r>
              <a:rPr lang="en-US" dirty="0" err="1">
                <a:solidFill>
                  <a:schemeClr val="tx1"/>
                </a:solidFill>
              </a:rPr>
              <a:t>ACTion</a:t>
            </a:r>
            <a:r>
              <a:rPr lang="en-US" dirty="0">
                <a:solidFill>
                  <a:schemeClr val="tx1"/>
                </a:solidFill>
              </a:rPr>
              <a:t> group</a:t>
            </a:r>
          </a:p>
          <a:p>
            <a:r>
              <a:rPr lang="en-US" dirty="0">
                <a:solidFill>
                  <a:schemeClr val="tx1"/>
                </a:solidFill>
              </a:rPr>
              <a:t>Not significantly different in the number of painful sites (𝑝= 0.295)</a:t>
            </a:r>
          </a:p>
          <a:p>
            <a:r>
              <a:rPr lang="en-US" dirty="0">
                <a:solidFill>
                  <a:schemeClr val="tx1"/>
                </a:solidFill>
              </a:rPr>
              <a:t>Pain durations were marginally higher in the BIA group (𝑝= 0.068). </a:t>
            </a:r>
          </a:p>
          <a:p>
            <a:r>
              <a:rPr lang="en-US" dirty="0">
                <a:solidFill>
                  <a:schemeClr val="tx1"/>
                </a:solidFill>
              </a:rPr>
              <a:t>Pain intensity, physical, and psychosocial health states were not significantly different between the groups at baseline (𝑝′s &gt; 0.143)</a:t>
            </a:r>
          </a:p>
          <a:p>
            <a:endParaRPr lang="en-US" dirty="0">
              <a:solidFill>
                <a:schemeClr val="tx1"/>
              </a:solidFill>
            </a:endParaRPr>
          </a:p>
          <a:p>
            <a:endParaRPr lang="en-US" dirty="0">
              <a:solidFill>
                <a:schemeClr val="tx1"/>
              </a:solidFill>
            </a:endParaRPr>
          </a:p>
          <a:p>
            <a:endParaRPr lang="en-US" dirty="0"/>
          </a:p>
          <a:p>
            <a:pPr marL="0" indent="0">
              <a:buNone/>
            </a:pPr>
            <a:r>
              <a:rPr lang="en-US" dirty="0"/>
              <a:t> </a:t>
            </a:r>
          </a:p>
        </p:txBody>
      </p:sp>
      <p:sp>
        <p:nvSpPr>
          <p:cNvPr id="6" name="Slide Number Placeholder 5">
            <a:extLst>
              <a:ext uri="{FF2B5EF4-FFF2-40B4-BE49-F238E27FC236}">
                <a16:creationId xmlns:a16="http://schemas.microsoft.com/office/drawing/2014/main" id="{7A096D37-11AA-4E4B-9E0F-5A203A8FB77C}"/>
              </a:ext>
            </a:extLst>
          </p:cNvPr>
          <p:cNvSpPr>
            <a:spLocks noGrp="1"/>
          </p:cNvSpPr>
          <p:nvPr>
            <p:ph type="sldNum" sz="quarter" idx="12"/>
          </p:nvPr>
        </p:nvSpPr>
        <p:spPr/>
        <p:txBody>
          <a:bodyPr/>
          <a:lstStyle/>
          <a:p>
            <a:fld id="{DBA1B0FB-D917-4C8C-928F-313BD683BF39}" type="slidenum">
              <a:rPr lang="en-US" smtClean="0"/>
              <a:t>17</a:t>
            </a:fld>
            <a:endParaRPr lang="en-US"/>
          </a:p>
        </p:txBody>
      </p:sp>
      <p:grpSp>
        <p:nvGrpSpPr>
          <p:cNvPr id="7" name="Group 6">
            <a:extLst>
              <a:ext uri="{FF2B5EF4-FFF2-40B4-BE49-F238E27FC236}">
                <a16:creationId xmlns:a16="http://schemas.microsoft.com/office/drawing/2014/main" id="{94F37196-C792-904B-B008-7D7EF9C8CE45}"/>
              </a:ext>
            </a:extLst>
          </p:cNvPr>
          <p:cNvGrpSpPr/>
          <p:nvPr/>
        </p:nvGrpSpPr>
        <p:grpSpPr>
          <a:xfrm>
            <a:off x="6096000" y="2387880"/>
            <a:ext cx="5545137" cy="3392434"/>
            <a:chOff x="0" y="3082739"/>
            <a:chExt cx="5715000" cy="2318400"/>
          </a:xfrm>
        </p:grpSpPr>
        <p:sp>
          <p:nvSpPr>
            <p:cNvPr id="11" name="Rectangle 10">
              <a:extLst>
                <a:ext uri="{FF2B5EF4-FFF2-40B4-BE49-F238E27FC236}">
                  <a16:creationId xmlns:a16="http://schemas.microsoft.com/office/drawing/2014/main" id="{C597AC57-65C8-EE4E-97A9-24DEC0D4FF09}"/>
                </a:ext>
              </a:extLst>
            </p:cNvPr>
            <p:cNvSpPr/>
            <p:nvPr/>
          </p:nvSpPr>
          <p:spPr>
            <a:xfrm>
              <a:off x="0" y="3082739"/>
              <a:ext cx="5715000" cy="2318400"/>
            </a:xfrm>
            <a:prstGeom prst="rect">
              <a:avLst/>
            </a:prstGeom>
          </p:spPr>
          <p:style>
            <a:lnRef idx="2">
              <a:schemeClr val="accent2">
                <a:hueOff val="7692880"/>
                <a:satOff val="8205"/>
                <a:lumOff val="255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3D175E8C-382E-A247-BB0F-EA8D13AB05CB}"/>
                </a:ext>
              </a:extLst>
            </p:cNvPr>
            <p:cNvSpPr txBox="1"/>
            <p:nvPr/>
          </p:nvSpPr>
          <p:spPr>
            <a:xfrm>
              <a:off x="0" y="3082739"/>
              <a:ext cx="5715000" cy="2318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3548" tIns="333248" rIns="443548" bIns="106680" numCol="1" spcCol="1270" anchor="t" anchorCtr="0">
              <a:noAutofit/>
            </a:bodyPr>
            <a:lstStyle/>
            <a:p>
              <a:pPr marL="114300" lvl="1" indent="-114300" algn="l" defTabSz="666750">
                <a:lnSpc>
                  <a:spcPct val="90000"/>
                </a:lnSpc>
                <a:spcBef>
                  <a:spcPct val="0"/>
                </a:spcBef>
                <a:spcAft>
                  <a:spcPct val="15000"/>
                </a:spcAft>
                <a:buChar char="•"/>
              </a:pPr>
              <a:r>
                <a:rPr lang="en-US" kern="1200" dirty="0">
                  <a:solidFill>
                    <a:prstClr val="black">
                      <a:hueOff val="0"/>
                      <a:satOff val="0"/>
                      <a:lumOff val="0"/>
                      <a:alphaOff val="0"/>
                    </a:prstClr>
                  </a:solidFill>
                  <a:latin typeface="Walbaum Display"/>
                  <a:ea typeface="+mn-ea"/>
                  <a:cs typeface="+mn-cs"/>
                </a:rPr>
                <a:t>NPRS (0-10)</a:t>
              </a:r>
            </a:p>
            <a:p>
              <a:pPr marL="114300" lvl="1" indent="-114300" algn="l" defTabSz="666750" rtl="0">
                <a:lnSpc>
                  <a:spcPct val="90000"/>
                </a:lnSpc>
                <a:spcBef>
                  <a:spcPct val="0"/>
                </a:spcBef>
                <a:spcAft>
                  <a:spcPct val="15000"/>
                </a:spcAft>
                <a:buChar char="•"/>
              </a:pPr>
              <a:r>
                <a:rPr lang="en-US" kern="1200" dirty="0">
                  <a:solidFill>
                    <a:prstClr val="black">
                      <a:hueOff val="0"/>
                      <a:satOff val="0"/>
                      <a:lumOff val="0"/>
                      <a:alphaOff val="0"/>
                    </a:prstClr>
                  </a:solidFill>
                  <a:latin typeface="Walbaum Display"/>
                  <a:ea typeface="+mn-ea"/>
                  <a:cs typeface="+mn-cs"/>
                </a:rPr>
                <a:t>PROMIS </a:t>
              </a:r>
              <a:r>
                <a:rPr lang="en-US" kern="1200" dirty="0"/>
                <a:t>Global </a:t>
              </a:r>
              <a:r>
                <a:rPr lang="en-US" kern="1200" dirty="0">
                  <a:latin typeface="Walbaum Display"/>
                </a:rPr>
                <a:t>health</a:t>
              </a:r>
            </a:p>
            <a:p>
              <a:pPr marL="114300" lvl="1" indent="-114300" algn="l" defTabSz="666750" rtl="0">
                <a:lnSpc>
                  <a:spcPct val="90000"/>
                </a:lnSpc>
                <a:spcBef>
                  <a:spcPct val="0"/>
                </a:spcBef>
                <a:spcAft>
                  <a:spcPct val="15000"/>
                </a:spcAft>
                <a:buChar char="•"/>
              </a:pPr>
              <a:r>
                <a:rPr lang="en-US" kern="1200" dirty="0">
                  <a:latin typeface="Walbaum Display"/>
                </a:rPr>
                <a:t>PROMIS Depression, Anxiety, Anger</a:t>
              </a:r>
            </a:p>
            <a:p>
              <a:pPr marL="114300" lvl="1" indent="-114300" algn="l" defTabSz="666750">
                <a:lnSpc>
                  <a:spcPct val="90000"/>
                </a:lnSpc>
                <a:spcBef>
                  <a:spcPct val="0"/>
                </a:spcBef>
                <a:spcAft>
                  <a:spcPct val="15000"/>
                </a:spcAft>
                <a:buChar char="•"/>
              </a:pPr>
              <a:r>
                <a:rPr lang="en-US" kern="1200" dirty="0">
                  <a:latin typeface="Walbaum Display"/>
                </a:rPr>
                <a:t>PROMIS Physical</a:t>
              </a:r>
              <a:r>
                <a:rPr lang="en-US" kern="1200" dirty="0"/>
                <a:t> Mobility, Pain Interference, Pain Behavior</a:t>
              </a:r>
            </a:p>
            <a:p>
              <a:pPr marL="114300" lvl="1" indent="-114300" algn="l" defTabSz="666750">
                <a:lnSpc>
                  <a:spcPct val="90000"/>
                </a:lnSpc>
                <a:spcBef>
                  <a:spcPct val="0"/>
                </a:spcBef>
                <a:spcAft>
                  <a:spcPct val="15000"/>
                </a:spcAft>
                <a:buChar char="•"/>
              </a:pPr>
              <a:r>
                <a:rPr lang="en-US" kern="1200" dirty="0">
                  <a:latin typeface="Walbaum Display"/>
                </a:rPr>
                <a:t>PCS</a:t>
              </a:r>
            </a:p>
          </p:txBody>
        </p:sp>
      </p:grpSp>
      <p:grpSp>
        <p:nvGrpSpPr>
          <p:cNvPr id="8" name="Group 7">
            <a:extLst>
              <a:ext uri="{FF2B5EF4-FFF2-40B4-BE49-F238E27FC236}">
                <a16:creationId xmlns:a16="http://schemas.microsoft.com/office/drawing/2014/main" id="{BA8B4B72-CBC8-FD41-A207-7D1D302BE574}"/>
              </a:ext>
            </a:extLst>
          </p:cNvPr>
          <p:cNvGrpSpPr/>
          <p:nvPr/>
        </p:nvGrpSpPr>
        <p:grpSpPr>
          <a:xfrm>
            <a:off x="6096000" y="2014380"/>
            <a:ext cx="5066015" cy="509734"/>
            <a:chOff x="285750" y="2846579"/>
            <a:chExt cx="5066015" cy="509734"/>
          </a:xfrm>
        </p:grpSpPr>
        <p:sp>
          <p:nvSpPr>
            <p:cNvPr id="9" name="Rounded Rectangle 8">
              <a:extLst>
                <a:ext uri="{FF2B5EF4-FFF2-40B4-BE49-F238E27FC236}">
                  <a16:creationId xmlns:a16="http://schemas.microsoft.com/office/drawing/2014/main" id="{77FCF83B-C3C1-3A42-A3EF-96CA5DBAE0FE}"/>
                </a:ext>
              </a:extLst>
            </p:cNvPr>
            <p:cNvSpPr/>
            <p:nvPr/>
          </p:nvSpPr>
          <p:spPr>
            <a:xfrm>
              <a:off x="285750" y="2846579"/>
              <a:ext cx="4000500" cy="472320"/>
            </a:xfrm>
            <a:prstGeom prst="roundRect">
              <a:avLst/>
            </a:prstGeom>
          </p:spPr>
          <p:style>
            <a:lnRef idx="2">
              <a:schemeClr val="lt1">
                <a:hueOff val="0"/>
                <a:satOff val="0"/>
                <a:lumOff val="0"/>
                <a:alphaOff val="0"/>
              </a:schemeClr>
            </a:lnRef>
            <a:fillRef idx="1">
              <a:schemeClr val="accent2">
                <a:hueOff val="7692880"/>
                <a:satOff val="8205"/>
                <a:lumOff val="2551"/>
                <a:alphaOff val="0"/>
              </a:schemeClr>
            </a:fillRef>
            <a:effectRef idx="0">
              <a:schemeClr val="accent2">
                <a:hueOff val="7692880"/>
                <a:satOff val="8205"/>
                <a:lumOff val="2551"/>
                <a:alphaOff val="0"/>
              </a:schemeClr>
            </a:effectRef>
            <a:fontRef idx="minor">
              <a:schemeClr val="lt1"/>
            </a:fontRef>
          </p:style>
        </p:sp>
        <p:sp>
          <p:nvSpPr>
            <p:cNvPr id="10" name="Rounded Rectangle 6">
              <a:extLst>
                <a:ext uri="{FF2B5EF4-FFF2-40B4-BE49-F238E27FC236}">
                  <a16:creationId xmlns:a16="http://schemas.microsoft.com/office/drawing/2014/main" id="{4EF2959B-D640-3E4C-8B39-7FC62C9FD420}"/>
                </a:ext>
              </a:extLst>
            </p:cNvPr>
            <p:cNvSpPr txBox="1"/>
            <p:nvPr/>
          </p:nvSpPr>
          <p:spPr>
            <a:xfrm>
              <a:off x="285750" y="2930107"/>
              <a:ext cx="5066015"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1209" tIns="0" rIns="151209" bIns="0" numCol="1" spcCol="1270" anchor="ctr" anchorCtr="0">
              <a:noAutofit/>
            </a:bodyPr>
            <a:lstStyle/>
            <a:p>
              <a:pPr marL="0" lvl="0" indent="0" algn="l" defTabSz="711200">
                <a:lnSpc>
                  <a:spcPct val="90000"/>
                </a:lnSpc>
                <a:spcBef>
                  <a:spcPct val="0"/>
                </a:spcBef>
                <a:spcAft>
                  <a:spcPct val="35000"/>
                </a:spcAft>
                <a:buNone/>
              </a:pPr>
              <a:r>
                <a:rPr lang="en-US" sz="2000" kern="1200" dirty="0"/>
                <a:t>Outcomes Measures: PROMIS Health</a:t>
              </a:r>
            </a:p>
          </p:txBody>
        </p:sp>
      </p:grpSp>
    </p:spTree>
    <p:extLst>
      <p:ext uri="{BB962C8B-B14F-4D97-AF65-F5344CB8AC3E}">
        <p14:creationId xmlns:p14="http://schemas.microsoft.com/office/powerpoint/2010/main" val="2482039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2" name="Freeform: Shape 3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Oval 3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37" name="Rectangle 3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746ECF6E-1937-4212-B2E3-E2F43AD7A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2413"/>
            <a:ext cx="670118" cy="1080000"/>
          </a:xfrm>
          <a:custGeom>
            <a:avLst/>
            <a:gdLst>
              <a:gd name="connsiteX0" fmla="*/ 130118 w 670118"/>
              <a:gd name="connsiteY0" fmla="*/ 0 h 1080000"/>
              <a:gd name="connsiteX1" fmla="*/ 670118 w 670118"/>
              <a:gd name="connsiteY1" fmla="*/ 540000 h 1080000"/>
              <a:gd name="connsiteX2" fmla="*/ 130118 w 670118"/>
              <a:gd name="connsiteY2" fmla="*/ 1080000 h 1080000"/>
              <a:gd name="connsiteX3" fmla="*/ 21289 w 670118"/>
              <a:gd name="connsiteY3" fmla="*/ 1069029 h 1080000"/>
              <a:gd name="connsiteX4" fmla="*/ 0 w 670118"/>
              <a:gd name="connsiteY4" fmla="*/ 1062421 h 1080000"/>
              <a:gd name="connsiteX5" fmla="*/ 0 w 670118"/>
              <a:gd name="connsiteY5" fmla="*/ 17579 h 1080000"/>
              <a:gd name="connsiteX6" fmla="*/ 21289 w 670118"/>
              <a:gd name="connsiteY6" fmla="*/ 10971 h 1080000"/>
              <a:gd name="connsiteX7" fmla="*/ 130118 w 670118"/>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118" h="1080000">
                <a:moveTo>
                  <a:pt x="130118" y="0"/>
                </a:moveTo>
                <a:cubicBezTo>
                  <a:pt x="428352" y="0"/>
                  <a:pt x="670118" y="241766"/>
                  <a:pt x="670118" y="540000"/>
                </a:cubicBezTo>
                <a:cubicBezTo>
                  <a:pt x="670118" y="838234"/>
                  <a:pt x="428352" y="1080000"/>
                  <a:pt x="130118" y="1080000"/>
                </a:cubicBezTo>
                <a:cubicBezTo>
                  <a:pt x="92839" y="1080000"/>
                  <a:pt x="56442" y="1076223"/>
                  <a:pt x="21289" y="1069029"/>
                </a:cubicBezTo>
                <a:lnTo>
                  <a:pt x="0" y="1062421"/>
                </a:lnTo>
                <a:lnTo>
                  <a:pt x="0" y="17579"/>
                </a:lnTo>
                <a:lnTo>
                  <a:pt x="21289" y="10971"/>
                </a:lnTo>
                <a:cubicBezTo>
                  <a:pt x="56442" y="3778"/>
                  <a:pt x="92839" y="0"/>
                  <a:pt x="130118"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1164D018-54C6-D94C-8FBA-E120293137E4}"/>
              </a:ext>
            </a:extLst>
          </p:cNvPr>
          <p:cNvSpPr>
            <a:spLocks noGrp="1"/>
          </p:cNvSpPr>
          <p:nvPr>
            <p:ph type="title"/>
          </p:nvPr>
        </p:nvSpPr>
        <p:spPr>
          <a:xfrm>
            <a:off x="550863" y="-210181"/>
            <a:ext cx="5437186" cy="2663806"/>
          </a:xfrm>
        </p:spPr>
        <p:txBody>
          <a:bodyPr vert="horz" wrap="square" lIns="0" tIns="0" rIns="0" bIns="0" rtlCol="0" anchor="b" anchorCtr="0">
            <a:normAutofit/>
          </a:bodyPr>
          <a:lstStyle/>
          <a:p>
            <a:r>
              <a:rPr lang="en-US" sz="3500" cap="all" spc="30" baseline="0" dirty="0"/>
              <a:t>Cognitive Behavioral Therapy Group</a:t>
            </a:r>
            <a:br>
              <a:rPr lang="en-US" sz="3500" cap="all" spc="30" baseline="0" dirty="0"/>
            </a:br>
            <a:r>
              <a:rPr lang="en-US" sz="3500" cap="all" spc="30" baseline="0" dirty="0"/>
              <a:t>vs </a:t>
            </a:r>
            <a:br>
              <a:rPr lang="en-US" sz="3500" cap="all" spc="30" baseline="0" dirty="0"/>
            </a:br>
            <a:r>
              <a:rPr lang="en-US" sz="3500" cap="all" spc="30" baseline="0" dirty="0"/>
              <a:t>Back In Action </a:t>
            </a:r>
          </a:p>
        </p:txBody>
      </p:sp>
      <p:grpSp>
        <p:nvGrpSpPr>
          <p:cNvPr id="41" name="Group 40">
            <a:extLst>
              <a:ext uri="{FF2B5EF4-FFF2-40B4-BE49-F238E27FC236}">
                <a16:creationId xmlns:a16="http://schemas.microsoft.com/office/drawing/2014/main" id="{7119AF2A-3C22-4BC0-A8C5-A077AA201C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7431" y="842413"/>
            <a:ext cx="762805" cy="734873"/>
            <a:chOff x="7950336" y="1300590"/>
            <a:chExt cx="762805" cy="734873"/>
          </a:xfrm>
        </p:grpSpPr>
        <p:sp>
          <p:nvSpPr>
            <p:cNvPr id="42" name="Freeform 5">
              <a:extLst>
                <a:ext uri="{FF2B5EF4-FFF2-40B4-BE49-F238E27FC236}">
                  <a16:creationId xmlns:a16="http://schemas.microsoft.com/office/drawing/2014/main" id="{E2A3E344-FE73-466B-9169-50D95B1DE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6">
              <a:extLst>
                <a:ext uri="{FF2B5EF4-FFF2-40B4-BE49-F238E27FC236}">
                  <a16:creationId xmlns:a16="http://schemas.microsoft.com/office/drawing/2014/main" id="{DEA66A1E-1BD8-4765-A717-BA2202807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Freeform 8">
              <a:extLst>
                <a:ext uri="{FF2B5EF4-FFF2-40B4-BE49-F238E27FC236}">
                  <a16:creationId xmlns:a16="http://schemas.microsoft.com/office/drawing/2014/main" id="{D12B08F5-F02D-4B4E-975E-C41ED7AA9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8" name="Picture Placeholder 5" descr="Diagram, schematic&#10;&#10;Description automatically generated">
            <a:extLst>
              <a:ext uri="{FF2B5EF4-FFF2-40B4-BE49-F238E27FC236}">
                <a16:creationId xmlns:a16="http://schemas.microsoft.com/office/drawing/2014/main" id="{F8957BE0-C806-A949-836E-4968842DBA81}"/>
              </a:ext>
            </a:extLst>
          </p:cNvPr>
          <p:cNvPicPr>
            <a:picLocks noChangeAspect="1"/>
          </p:cNvPicPr>
          <p:nvPr/>
        </p:nvPicPr>
        <p:blipFill rotWithShape="1">
          <a:blip r:embed="rId3"/>
          <a:srcRect l="3089" r="49227" b="17743"/>
          <a:stretch/>
        </p:blipFill>
        <p:spPr>
          <a:xfrm>
            <a:off x="7159606" y="235851"/>
            <a:ext cx="4016218" cy="3134986"/>
          </a:xfrm>
          <a:custGeom>
            <a:avLst/>
            <a:gdLst/>
            <a:ahLst/>
            <a:cxnLst/>
            <a:rect l="l" t="t" r="r" b="b"/>
            <a:pathLst>
              <a:path w="5083992" h="2880518">
                <a:moveTo>
                  <a:pt x="0" y="0"/>
                </a:moveTo>
                <a:lnTo>
                  <a:pt x="5083992" y="0"/>
                </a:lnTo>
                <a:lnTo>
                  <a:pt x="5083992" y="2880518"/>
                </a:lnTo>
                <a:lnTo>
                  <a:pt x="0" y="2880518"/>
                </a:lnTo>
                <a:close/>
              </a:path>
            </a:pathLst>
          </a:custGeom>
        </p:spPr>
      </p:pic>
      <p:sp>
        <p:nvSpPr>
          <p:cNvPr id="46" name="Freeform: Shape 45">
            <a:extLst>
              <a:ext uri="{FF2B5EF4-FFF2-40B4-BE49-F238E27FC236}">
                <a16:creationId xmlns:a16="http://schemas.microsoft.com/office/drawing/2014/main" id="{57B709FF-BFDC-4D26-9990-BC26F14D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695687" y="5744830"/>
            <a:ext cx="998223" cy="1262947"/>
          </a:xfrm>
          <a:custGeom>
            <a:avLst/>
            <a:gdLst>
              <a:gd name="connsiteX0" fmla="*/ 458223 w 998223"/>
              <a:gd name="connsiteY0" fmla="*/ 0 h 1262947"/>
              <a:gd name="connsiteX1" fmla="*/ 982597 w 998223"/>
              <a:gd name="connsiteY1" fmla="*/ 931034 h 1262947"/>
              <a:gd name="connsiteX2" fmla="*/ 987252 w 998223"/>
              <a:gd name="connsiteY2" fmla="*/ 938533 h 1262947"/>
              <a:gd name="connsiteX3" fmla="*/ 998223 w 998223"/>
              <a:gd name="connsiteY3" fmla="*/ 992947 h 1262947"/>
              <a:gd name="connsiteX4" fmla="*/ 458223 w 998223"/>
              <a:gd name="connsiteY4" fmla="*/ 1262947 h 1262947"/>
              <a:gd name="connsiteX5" fmla="*/ 448893 w 998223"/>
              <a:gd name="connsiteY5" fmla="*/ 1262476 h 1262947"/>
              <a:gd name="connsiteX6" fmla="*/ 0 w 998223"/>
              <a:gd name="connsiteY6" fmla="*/ 813583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223" h="1262947">
                <a:moveTo>
                  <a:pt x="458223" y="0"/>
                </a:moveTo>
                <a:lnTo>
                  <a:pt x="982597" y="931034"/>
                </a:lnTo>
                <a:lnTo>
                  <a:pt x="987252" y="938533"/>
                </a:lnTo>
                <a:cubicBezTo>
                  <a:pt x="994446" y="956109"/>
                  <a:pt x="998223" y="974307"/>
                  <a:pt x="998223" y="992947"/>
                </a:cubicBezTo>
                <a:cubicBezTo>
                  <a:pt x="998223" y="1142064"/>
                  <a:pt x="756457" y="1262947"/>
                  <a:pt x="458223" y="1262947"/>
                </a:cubicBezTo>
                <a:lnTo>
                  <a:pt x="448893" y="1262476"/>
                </a:lnTo>
                <a:lnTo>
                  <a:pt x="0" y="813583"/>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27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reeform: Shape 47">
            <a:extLst>
              <a:ext uri="{FF2B5EF4-FFF2-40B4-BE49-F238E27FC236}">
                <a16:creationId xmlns:a16="http://schemas.microsoft.com/office/drawing/2014/main" id="{6F427B2B-E8F7-4FF7-AA4D-580128383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88044" y="6135961"/>
            <a:ext cx="540000" cy="976595"/>
          </a:xfrm>
          <a:custGeom>
            <a:avLst/>
            <a:gdLst>
              <a:gd name="connsiteX0" fmla="*/ 164903 w 540000"/>
              <a:gd name="connsiteY0" fmla="*/ 42436 h 976595"/>
              <a:gd name="connsiteX1" fmla="*/ 270000 w 540000"/>
              <a:gd name="connsiteY1" fmla="*/ 0 h 976595"/>
              <a:gd name="connsiteX2" fmla="*/ 540000 w 540000"/>
              <a:gd name="connsiteY2" fmla="*/ 540000 h 976595"/>
              <a:gd name="connsiteX3" fmla="*/ 539530 w 540000"/>
              <a:gd name="connsiteY3" fmla="*/ 549329 h 976595"/>
              <a:gd name="connsiteX4" fmla="*/ 112264 w 540000"/>
              <a:gd name="connsiteY4" fmla="*/ 976595 h 976595"/>
              <a:gd name="connsiteX5" fmla="*/ 79081 w 540000"/>
              <a:gd name="connsiteY5" fmla="*/ 921838 h 976595"/>
              <a:gd name="connsiteX6" fmla="*/ 0 w 540000"/>
              <a:gd name="connsiteY6" fmla="*/ 540000 h 976595"/>
              <a:gd name="connsiteX7" fmla="*/ 164903 w 540000"/>
              <a:gd name="connsiteY7" fmla="*/ 42436 h 97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 h="976595">
                <a:moveTo>
                  <a:pt x="164903" y="42436"/>
                </a:moveTo>
                <a:cubicBezTo>
                  <a:pt x="197206" y="15110"/>
                  <a:pt x="232721" y="0"/>
                  <a:pt x="270000" y="0"/>
                </a:cubicBezTo>
                <a:cubicBezTo>
                  <a:pt x="419117" y="0"/>
                  <a:pt x="540000" y="241766"/>
                  <a:pt x="540000" y="540000"/>
                </a:cubicBezTo>
                <a:lnTo>
                  <a:pt x="539530" y="549329"/>
                </a:lnTo>
                <a:lnTo>
                  <a:pt x="112264" y="976595"/>
                </a:lnTo>
                <a:lnTo>
                  <a:pt x="79081" y="921838"/>
                </a:lnTo>
                <a:cubicBezTo>
                  <a:pt x="30221" y="824117"/>
                  <a:pt x="0" y="689117"/>
                  <a:pt x="0" y="540000"/>
                </a:cubicBezTo>
                <a:cubicBezTo>
                  <a:pt x="0" y="316324"/>
                  <a:pt x="67997" y="124412"/>
                  <a:pt x="164903" y="4243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817AA994-3D15-7644-8E70-C08F8F42F6A1}"/>
              </a:ext>
            </a:extLst>
          </p:cNvPr>
          <p:cNvSpPr txBox="1"/>
          <p:nvPr/>
        </p:nvSpPr>
        <p:spPr>
          <a:xfrm>
            <a:off x="550863" y="2663806"/>
            <a:ext cx="6010064" cy="3891781"/>
          </a:xfrm>
          <a:prstGeom prst="rect">
            <a:avLst/>
          </a:prstGeom>
        </p:spPr>
        <p:txBody>
          <a:bodyPr vert="horz" wrap="square" lIns="0" tIns="0" rIns="0" bIns="0" rtlCol="0" anchor="t">
            <a:normAutofit fontScale="92500" lnSpcReduction="10000"/>
          </a:bodyPr>
          <a:lstStyle/>
          <a:p>
            <a:pPr>
              <a:spcAft>
                <a:spcPts val="800"/>
              </a:spcAft>
            </a:pPr>
            <a:r>
              <a:rPr lang="en-US" dirty="0"/>
              <a:t>Back In Action </a:t>
            </a:r>
          </a:p>
          <a:p>
            <a:pPr marL="742950" lvl="1" indent="-228600">
              <a:spcAft>
                <a:spcPts val="800"/>
              </a:spcAft>
              <a:buFont typeface="Arial" panose="020B0604020202020204" pitchFamily="34" charset="0"/>
              <a:buChar char="•"/>
            </a:pPr>
            <a:r>
              <a:rPr lang="en-US" dirty="0"/>
              <a:t>Improved physical mobility  </a:t>
            </a:r>
            <a:r>
              <a:rPr lang="en-US" i="1" dirty="0"/>
              <a:t>p</a:t>
            </a:r>
            <a:r>
              <a:rPr lang="en-US" dirty="0"/>
              <a:t>=0.006 </a:t>
            </a:r>
          </a:p>
          <a:p>
            <a:pPr marL="742950" lvl="1" indent="-228600">
              <a:spcAft>
                <a:spcPts val="800"/>
              </a:spcAft>
              <a:buFont typeface="Arial" panose="020B0604020202020204" pitchFamily="34" charset="0"/>
              <a:buChar char="•"/>
            </a:pPr>
            <a:r>
              <a:rPr lang="en-US" dirty="0"/>
              <a:t>Reduced pain behavior </a:t>
            </a:r>
            <a:r>
              <a:rPr lang="en-US" i="1" dirty="0"/>
              <a:t>p</a:t>
            </a:r>
            <a:r>
              <a:rPr lang="en-US" dirty="0"/>
              <a:t>=.031 </a:t>
            </a:r>
          </a:p>
          <a:p>
            <a:pPr marL="285750" indent="-228600">
              <a:spcAft>
                <a:spcPts val="800"/>
              </a:spcAft>
              <a:buFont typeface="Arial" panose="020B0604020202020204" pitchFamily="34" charset="0"/>
              <a:buChar char="•"/>
            </a:pPr>
            <a:endParaRPr lang="en-US" dirty="0"/>
          </a:p>
          <a:p>
            <a:pPr>
              <a:spcAft>
                <a:spcPts val="800"/>
              </a:spcAft>
            </a:pPr>
            <a:r>
              <a:rPr lang="en-US" dirty="0"/>
              <a:t>Both groups </a:t>
            </a:r>
          </a:p>
          <a:p>
            <a:pPr marL="742950" lvl="1" indent="-228600">
              <a:spcAft>
                <a:spcPts val="800"/>
              </a:spcAft>
              <a:buFont typeface="Arial" panose="020B0604020202020204" pitchFamily="34" charset="0"/>
              <a:buChar char="•"/>
            </a:pPr>
            <a:r>
              <a:rPr lang="en-US" dirty="0"/>
              <a:t>Decreased pain interference and Improved fatigue with medium sized effects (𝑑′s = 0.47–0.73).</a:t>
            </a:r>
          </a:p>
          <a:p>
            <a:pPr marL="742950" lvl="1" indent="-228600">
              <a:spcAft>
                <a:spcPts val="800"/>
              </a:spcAft>
              <a:buFont typeface="Arial" panose="020B0604020202020204" pitchFamily="34" charset="0"/>
              <a:buChar char="•"/>
            </a:pPr>
            <a:r>
              <a:rPr lang="en-US" dirty="0"/>
              <a:t>Mood: depression, anxiety, and social role satisfaction were improved after pain-CBT or BIA programs, with small to medium effects (𝑑s = 0.29–0.73).</a:t>
            </a:r>
          </a:p>
          <a:p>
            <a:pPr marL="742950" lvl="1" indent="-228600">
              <a:spcAft>
                <a:spcPts val="800"/>
              </a:spcAft>
              <a:buFont typeface="Arial" panose="020B0604020202020204" pitchFamily="34" charset="0"/>
              <a:buChar char="•"/>
            </a:pPr>
            <a:endParaRPr lang="en-US" sz="1400" dirty="0">
              <a:solidFill>
                <a:schemeClr val="tx1">
                  <a:alpha val="60000"/>
                </a:schemeClr>
              </a:solidFill>
            </a:endParaRPr>
          </a:p>
          <a:p>
            <a:pPr marL="57150">
              <a:spcAft>
                <a:spcPts val="800"/>
              </a:spcAft>
            </a:pPr>
            <a:r>
              <a:rPr lang="en-US" dirty="0"/>
              <a:t>Pain ratings were not significantly changed by either program (𝑝’s &gt; 0.207).</a:t>
            </a:r>
          </a:p>
        </p:txBody>
      </p:sp>
      <p:pic>
        <p:nvPicPr>
          <p:cNvPr id="6" name="Picture Placeholder 5" descr="Diagram, schematic&#10;&#10;Description automatically generated">
            <a:extLst>
              <a:ext uri="{FF2B5EF4-FFF2-40B4-BE49-F238E27FC236}">
                <a16:creationId xmlns:a16="http://schemas.microsoft.com/office/drawing/2014/main" id="{69DBE2E0-3D73-FC4B-ADBB-2D350D9FBC88}"/>
              </a:ext>
            </a:extLst>
          </p:cNvPr>
          <p:cNvPicPr>
            <a:picLocks noGrp="1" noChangeAspect="1"/>
          </p:cNvPicPr>
          <p:nvPr>
            <p:ph type="pic" idx="1"/>
          </p:nvPr>
        </p:nvPicPr>
        <p:blipFill rotWithShape="1">
          <a:blip r:embed="rId3"/>
          <a:srcRect l="48784" r="354" b="17743"/>
          <a:stretch/>
        </p:blipFill>
        <p:spPr>
          <a:xfrm>
            <a:off x="7204275" y="3475927"/>
            <a:ext cx="3963298" cy="2900376"/>
          </a:xfrm>
          <a:custGeom>
            <a:avLst/>
            <a:gdLst/>
            <a:ahLst/>
            <a:cxnLst/>
            <a:rect l="l" t="t" r="r" b="b"/>
            <a:pathLst>
              <a:path w="5083992" h="2880518">
                <a:moveTo>
                  <a:pt x="0" y="0"/>
                </a:moveTo>
                <a:lnTo>
                  <a:pt x="5083992" y="0"/>
                </a:lnTo>
                <a:lnTo>
                  <a:pt x="5083992" y="2880518"/>
                </a:lnTo>
                <a:lnTo>
                  <a:pt x="0" y="2880518"/>
                </a:lnTo>
                <a:close/>
              </a:path>
            </a:pathLst>
          </a:custGeom>
        </p:spPr>
      </p:pic>
    </p:spTree>
    <p:extLst>
      <p:ext uri="{BB962C8B-B14F-4D97-AF65-F5344CB8AC3E}">
        <p14:creationId xmlns:p14="http://schemas.microsoft.com/office/powerpoint/2010/main" val="94016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E61033-C038-4921-B77D-AABF9AB5B015}"/>
              </a:ext>
            </a:extLst>
          </p:cNvPr>
          <p:cNvPicPr>
            <a:picLocks noChangeAspect="1"/>
          </p:cNvPicPr>
          <p:nvPr/>
        </p:nvPicPr>
        <p:blipFill>
          <a:blip r:embed="rId3"/>
          <a:stretch>
            <a:fillRect/>
          </a:stretch>
        </p:blipFill>
        <p:spPr>
          <a:xfrm>
            <a:off x="1429366" y="1737360"/>
            <a:ext cx="9990000" cy="3383280"/>
          </a:xfrm>
          <a:prstGeom prst="rect">
            <a:avLst/>
          </a:prstGeom>
        </p:spPr>
      </p:pic>
      <p:sp>
        <p:nvSpPr>
          <p:cNvPr id="8" name="Rectangle 2">
            <a:extLst>
              <a:ext uri="{FF2B5EF4-FFF2-40B4-BE49-F238E27FC236}">
                <a16:creationId xmlns:a16="http://schemas.microsoft.com/office/drawing/2014/main" id="{932D83E6-C77C-4524-BD87-69C8D3E7B63B}"/>
              </a:ext>
            </a:extLst>
          </p:cNvPr>
          <p:cNvSpPr txBox="1">
            <a:spLocks noChangeArrowheads="1"/>
          </p:cNvSpPr>
          <p:nvPr/>
        </p:nvSpPr>
        <p:spPr bwMode="auto">
          <a:xfrm>
            <a:off x="2286000" y="5120640"/>
            <a:ext cx="7406640" cy="155448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a:solidFill>
                  <a:srgbClr val="00004C"/>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2pPr>
            <a:lvl3pPr algn="l" rtl="0" eaLnBrk="0" fontAlgn="base" hangingPunct="0">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3pPr>
            <a:lvl4pPr algn="l" rtl="0" eaLnBrk="0" fontAlgn="base" hangingPunct="0">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4pPr>
            <a:lvl5pPr algn="l" rtl="0" eaLnBrk="0" fontAlgn="base" hangingPunct="0">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5pPr>
            <a:lvl6pPr marL="457200" algn="l" rtl="0" fontAlgn="base">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6pPr>
            <a:lvl7pPr marL="914400" algn="l" rtl="0" fontAlgn="base">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7pPr>
            <a:lvl8pPr marL="1371600" algn="l" rtl="0" fontAlgn="base">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8pPr>
            <a:lvl9pPr marL="1828800" algn="l" rtl="0" fontAlgn="base">
              <a:spcBef>
                <a:spcPct val="0"/>
              </a:spcBef>
              <a:spcAft>
                <a:spcPct val="0"/>
              </a:spcAft>
              <a:defRPr sz="3000">
                <a:solidFill>
                  <a:srgbClr val="00004C"/>
                </a:solidFill>
                <a:effectLst>
                  <a:outerShdw blurRad="38100" dist="38100" dir="2700000" algn="tl">
                    <a:srgbClr val="C0C0C0"/>
                  </a:outerShdw>
                </a:effectLst>
                <a:latin typeface="Lucida Sans" pitchFamily="34" charset="0"/>
              </a:defRPr>
            </a:lvl9pPr>
          </a:lstStyle>
          <a:p>
            <a:pPr algn="ctr" defTabSz="457200">
              <a:defRPr/>
            </a:pPr>
            <a:r>
              <a:rPr lang="en-US" sz="2200" b="1" kern="0" dirty="0">
                <a:solidFill>
                  <a:schemeClr val="tx1">
                    <a:lumMod val="90000"/>
                  </a:schemeClr>
                </a:solidFill>
                <a:effectLst/>
                <a:latin typeface="Segoe UI Semibold" panose="020B0702040204020203" pitchFamily="34" charset="0"/>
                <a:cs typeface="Segoe UI Semibold" panose="020B0702040204020203" pitchFamily="34" charset="0"/>
              </a:rPr>
              <a:t>Pain Management Center</a:t>
            </a:r>
          </a:p>
          <a:p>
            <a:pPr algn="ctr" defTabSz="457200">
              <a:defRPr/>
            </a:pPr>
            <a:r>
              <a:rPr lang="en-US" sz="1800" kern="0" dirty="0">
                <a:solidFill>
                  <a:schemeClr val="tx1">
                    <a:lumMod val="90000"/>
                  </a:schemeClr>
                </a:solidFill>
                <a:effectLst/>
                <a:latin typeface="Segoe UI Semibold" panose="020B0702040204020203" pitchFamily="34" charset="0"/>
                <a:cs typeface="Segoe UI Semibold" panose="020B0702040204020203" pitchFamily="34" charset="0"/>
              </a:rPr>
              <a:t>450 Broadway Street, </a:t>
            </a:r>
          </a:p>
          <a:p>
            <a:pPr algn="ctr" defTabSz="457200">
              <a:defRPr/>
            </a:pPr>
            <a:r>
              <a:rPr lang="en-US" sz="1800" kern="0" dirty="0">
                <a:solidFill>
                  <a:schemeClr val="tx1">
                    <a:lumMod val="90000"/>
                  </a:schemeClr>
                </a:solidFill>
                <a:effectLst/>
                <a:latin typeface="Segoe UI Semibold" panose="020B0702040204020203" pitchFamily="34" charset="0"/>
                <a:cs typeface="Segoe UI Semibold" panose="020B0702040204020203" pitchFamily="34" charset="0"/>
              </a:rPr>
              <a:t>Redwood City, CA 94063 </a:t>
            </a:r>
          </a:p>
        </p:txBody>
      </p:sp>
    </p:spTree>
    <p:extLst>
      <p:ext uri="{BB962C8B-B14F-4D97-AF65-F5344CB8AC3E}">
        <p14:creationId xmlns:p14="http://schemas.microsoft.com/office/powerpoint/2010/main" val="3956682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AB7369-5487-45F2-9B03-8CAC56968437}"/>
              </a:ext>
            </a:extLst>
          </p:cNvPr>
          <p:cNvSpPr>
            <a:spLocks noGrp="1"/>
          </p:cNvSpPr>
          <p:nvPr>
            <p:ph type="title"/>
          </p:nvPr>
        </p:nvSpPr>
        <p:spPr>
          <a:xfrm>
            <a:off x="1149716" y="499397"/>
            <a:ext cx="5929422" cy="794565"/>
          </a:xfrm>
        </p:spPr>
        <p:txBody>
          <a:bodyPr vert="horz" lIns="91440" tIns="45720" rIns="91440" bIns="45720" rtlCol="0" anchor="b">
            <a:normAutofit/>
          </a:bodyPr>
          <a:lstStyle/>
          <a:p>
            <a:r>
              <a:rPr lang="en-US" sz="4800" dirty="0"/>
              <a:t>Disclosures</a:t>
            </a:r>
            <a:endParaRPr lang="en-US" sz="2700" kern="1200" dirty="0">
              <a:solidFill>
                <a:schemeClr val="tx1"/>
              </a:solidFill>
              <a:highlight>
                <a:srgbClr val="FFFF00"/>
              </a:highlight>
              <a:latin typeface="+mj-lt"/>
              <a:ea typeface="+mj-ea"/>
              <a:cs typeface="+mj-cs"/>
            </a:endParaRPr>
          </a:p>
        </p:txBody>
      </p:sp>
      <p:sp>
        <p:nvSpPr>
          <p:cNvPr id="10" name="Text Placeholder 9">
            <a:extLst>
              <a:ext uri="{FF2B5EF4-FFF2-40B4-BE49-F238E27FC236}">
                <a16:creationId xmlns:a16="http://schemas.microsoft.com/office/drawing/2014/main" id="{0CBDE6E5-7ED4-43E2-A384-862A95CCCF82}"/>
              </a:ext>
            </a:extLst>
          </p:cNvPr>
          <p:cNvSpPr>
            <a:spLocks noGrp="1"/>
          </p:cNvSpPr>
          <p:nvPr>
            <p:ph type="body" sz="half" idx="2"/>
          </p:nvPr>
        </p:nvSpPr>
        <p:spPr>
          <a:xfrm>
            <a:off x="1699404" y="1423686"/>
            <a:ext cx="8728273" cy="3341745"/>
          </a:xfrm>
        </p:spPr>
        <p:txBody>
          <a:bodyPr vert="horz" lIns="91440" tIns="45720" rIns="91440" bIns="45720" rtlCol="0">
            <a:normAutofit/>
          </a:bodyPr>
          <a:lstStyle/>
          <a:p>
            <a:r>
              <a:rPr lang="en-US" sz="2800" dirty="0"/>
              <a:t>Corinne Cooley</a:t>
            </a:r>
          </a:p>
          <a:p>
            <a:pPr marL="342900" indent="-342900">
              <a:buFont typeface="Arial" panose="020B0604020202020204" pitchFamily="34" charset="0"/>
              <a:buChar char="•"/>
            </a:pPr>
            <a:r>
              <a:rPr lang="en-US" sz="2400" dirty="0"/>
              <a:t>Relevant Financial Relationships: </a:t>
            </a:r>
          </a:p>
          <a:p>
            <a:pPr marL="800100" lvl="1" indent="-342900">
              <a:buFont typeface="Arial" panose="020B0604020202020204" pitchFamily="34" charset="0"/>
              <a:buChar char="•"/>
            </a:pPr>
            <a:r>
              <a:rPr lang="en-US" sz="1700" dirty="0"/>
              <a:t>Physical Therapist at Stanford Hospital &amp; Clinics </a:t>
            </a:r>
            <a:endParaRPr lang="en-US" sz="2400" dirty="0">
              <a:solidFill>
                <a:schemeClr val="tx1"/>
              </a:solidFill>
            </a:endParaRPr>
          </a:p>
          <a:p>
            <a:endParaRPr lang="en-US" sz="2000" dirty="0">
              <a:highlight>
                <a:srgbClr val="FFFF00"/>
              </a:highlight>
            </a:endParaRPr>
          </a:p>
        </p:txBody>
      </p:sp>
      <p:pic>
        <p:nvPicPr>
          <p:cNvPr id="18" name="Picture 17" descr="Text&#10;&#10;Description automatically generated with medium confidence">
            <a:extLst>
              <a:ext uri="{FF2B5EF4-FFF2-40B4-BE49-F238E27FC236}">
                <a16:creationId xmlns:a16="http://schemas.microsoft.com/office/drawing/2014/main" id="{BB8D1FE4-DB12-4C72-8220-120F07CBD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9164" y="5394718"/>
            <a:ext cx="1620232" cy="880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9">
            <a:extLst>
              <a:ext uri="{FF2B5EF4-FFF2-40B4-BE49-F238E27FC236}">
                <a16:creationId xmlns:a16="http://schemas.microsoft.com/office/drawing/2014/main" id="{49D4FA79-B0A6-4876-B993-09298C1920A3}"/>
              </a:ext>
            </a:extLst>
          </p:cNvPr>
          <p:cNvSpPr txBox="1">
            <a:spLocks/>
          </p:cNvSpPr>
          <p:nvPr/>
        </p:nvSpPr>
        <p:spPr>
          <a:xfrm>
            <a:off x="1699404" y="3518703"/>
            <a:ext cx="6414449" cy="2424897"/>
          </a:xfrm>
          <a:prstGeom prst="rect">
            <a:avLst/>
          </a:prstGeom>
        </p:spPr>
        <p:txBody>
          <a:bodyPr vert="horz" wrap="square" lIns="91440" tIns="45720" rIns="91440" bIns="4572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1600" kern="1200">
                <a:solidFill>
                  <a:schemeClr val="tx1">
                    <a:alpha val="60000"/>
                  </a:schemeClr>
                </a:solidFill>
                <a:latin typeface="+mn-lt"/>
                <a:ea typeface="+mn-ea"/>
                <a:cs typeface="+mn-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1400" kern="1200">
                <a:solidFill>
                  <a:schemeClr val="tx1">
                    <a:alpha val="60000"/>
                  </a:schemeClr>
                </a:solidFill>
                <a:latin typeface="+mn-lt"/>
                <a:ea typeface="+mn-ea"/>
                <a:cs typeface="+mn-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200" kern="1200">
                <a:solidFill>
                  <a:schemeClr val="tx1">
                    <a:alpha val="60000"/>
                  </a:schemeClr>
                </a:solidFill>
                <a:latin typeface="+mn-lt"/>
                <a:ea typeface="+mn-ea"/>
                <a:cs typeface="+mn-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n-lt"/>
                <a:ea typeface="+mn-ea"/>
                <a:cs typeface="+mn-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t>Heather King</a:t>
            </a:r>
          </a:p>
          <a:p>
            <a:pPr marL="342900" indent="-342900">
              <a:buFont typeface="Arial" panose="020B0604020202020204" pitchFamily="34" charset="0"/>
              <a:buChar char="•"/>
            </a:pPr>
            <a:r>
              <a:rPr lang="en-US" sz="2400"/>
              <a:t>Relevant Financial Relationships: </a:t>
            </a:r>
          </a:p>
          <a:p>
            <a:pPr marL="800100" lvl="1" indent="-342900">
              <a:buFont typeface="Arial" panose="020B0604020202020204" pitchFamily="34" charset="0"/>
              <a:buChar char="•"/>
            </a:pPr>
            <a:r>
              <a:rPr lang="en-US" sz="1700"/>
              <a:t>Clinical Associate Professor at Stanford University</a:t>
            </a:r>
          </a:p>
          <a:p>
            <a:endParaRPr lang="en-US" sz="2000" dirty="0">
              <a:highlight>
                <a:srgbClr val="FFFF00"/>
              </a:highlight>
            </a:endParaRPr>
          </a:p>
        </p:txBody>
      </p:sp>
    </p:spTree>
    <p:extLst>
      <p:ext uri="{BB962C8B-B14F-4D97-AF65-F5344CB8AC3E}">
        <p14:creationId xmlns:p14="http://schemas.microsoft.com/office/powerpoint/2010/main" val="1775816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6" name="Freeform: Shape 4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Shape 4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51" name="Rectangle 5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4508500"/>
            <a:ext cx="4500562" cy="1562959"/>
          </a:xfrm>
        </p:spPr>
        <p:txBody>
          <a:bodyPr vert="horz" wrap="square" lIns="0" tIns="0" rIns="0" bIns="0" rtlCol="0" anchor="t" anchorCtr="0">
            <a:normAutofit/>
          </a:bodyPr>
          <a:lstStyle/>
          <a:p>
            <a:pPr>
              <a:lnSpc>
                <a:spcPct val="100000"/>
              </a:lnSpc>
            </a:pPr>
            <a:r>
              <a:rPr lang="en-US" kern="1200" dirty="0">
                <a:solidFill>
                  <a:schemeClr val="tx1"/>
                </a:solidFill>
                <a:latin typeface="+mj-lt"/>
                <a:ea typeface="+mj-ea"/>
                <a:cs typeface="+mj-cs"/>
              </a:rPr>
              <a:t>Thank You</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8660" r="15447" b="3"/>
          <a:stretch/>
        </p:blipFill>
        <p:spPr>
          <a:xfrm>
            <a:off x="3" y="1"/>
            <a:ext cx="5051425" cy="3777175"/>
          </a:xfrm>
          <a:custGeom>
            <a:avLst/>
            <a:gdLst/>
            <a:ahLst/>
            <a:cxnLst/>
            <a:rect l="l" t="t" r="r" b="b"/>
            <a:pathLst>
              <a:path w="5051425" h="3777175">
                <a:moveTo>
                  <a:pt x="0" y="0"/>
                </a:moveTo>
                <a:lnTo>
                  <a:pt x="5051425" y="0"/>
                </a:lnTo>
                <a:lnTo>
                  <a:pt x="5051425" y="3777175"/>
                </a:lnTo>
                <a:lnTo>
                  <a:pt x="0" y="3777175"/>
                </a:lnTo>
                <a:close/>
              </a:path>
            </a:pathLst>
          </a:custGeom>
        </p:spPr>
      </p:pic>
      <p:pic>
        <p:nvPicPr>
          <p:cNvPr id="10" name="Picture 9" descr="Woman practicing yoga">
            <a:extLst>
              <a:ext uri="{FF2B5EF4-FFF2-40B4-BE49-F238E27FC236}">
                <a16:creationId xmlns:a16="http://schemas.microsoft.com/office/drawing/2014/main" id="{6AD819DC-F139-FF4E-95E0-B727A84F4968}"/>
              </a:ext>
            </a:extLst>
          </p:cNvPr>
          <p:cNvPicPr>
            <a:picLocks noChangeAspect="1"/>
          </p:cNvPicPr>
          <p:nvPr/>
        </p:nvPicPr>
        <p:blipFill rotWithShape="1">
          <a:blip r:embed="rId4"/>
          <a:srcRect t="7040" r="-2" b="13711"/>
          <a:stretch/>
        </p:blipFill>
        <p:spPr>
          <a:xfrm>
            <a:off x="5051424" y="1"/>
            <a:ext cx="7140574" cy="3777175"/>
          </a:xfrm>
          <a:custGeom>
            <a:avLst/>
            <a:gdLst/>
            <a:ahLst/>
            <a:cxnLst/>
            <a:rect l="l" t="t" r="r" b="b"/>
            <a:pathLst>
              <a:path w="7140574" h="3777175">
                <a:moveTo>
                  <a:pt x="0" y="0"/>
                </a:moveTo>
                <a:lnTo>
                  <a:pt x="7140574" y="0"/>
                </a:lnTo>
                <a:lnTo>
                  <a:pt x="7140574" y="3777175"/>
                </a:lnTo>
                <a:lnTo>
                  <a:pt x="0" y="3777175"/>
                </a:lnTo>
                <a:close/>
              </a:path>
            </a:pathLst>
          </a:custGeom>
        </p:spPr>
      </p:pic>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251450" y="4303780"/>
            <a:ext cx="2832100" cy="2275770"/>
          </a:xfrm>
        </p:spPr>
        <p:txBody>
          <a:bodyPr vert="horz" wrap="square" lIns="0" tIns="0" rIns="0" bIns="0" rtlCol="0" anchor="t">
            <a:normAutofit/>
          </a:bodyPr>
          <a:lstStyle/>
          <a:p>
            <a:pPr marL="0" indent="0" algn="ctr">
              <a:lnSpc>
                <a:spcPct val="100000"/>
              </a:lnSpc>
              <a:spcBef>
                <a:spcPts val="0"/>
              </a:spcBef>
              <a:defRPr/>
            </a:pPr>
            <a:r>
              <a:rPr lang="en-US" sz="1800" dirty="0">
                <a:solidFill>
                  <a:srgbClr val="F8F8F8"/>
                </a:solidFill>
              </a:rPr>
              <a:t>Heather </a:t>
            </a:r>
            <a:r>
              <a:rPr lang="en-US" sz="1800" dirty="0" err="1">
                <a:solidFill>
                  <a:srgbClr val="F8F8F8"/>
                </a:solidFill>
              </a:rPr>
              <a:t>Poupore</a:t>
            </a:r>
            <a:r>
              <a:rPr lang="en-US" sz="1800" dirty="0">
                <a:solidFill>
                  <a:srgbClr val="F8F8F8"/>
                </a:solidFill>
              </a:rPr>
              <a:t>-King, Ph.D.</a:t>
            </a:r>
          </a:p>
          <a:p>
            <a:pPr marL="0" indent="0" algn="ctr">
              <a:lnSpc>
                <a:spcPct val="100000"/>
              </a:lnSpc>
              <a:spcBef>
                <a:spcPts val="0"/>
              </a:spcBef>
              <a:defRPr/>
            </a:pPr>
            <a:r>
              <a:rPr lang="en-US" sz="1800" dirty="0">
                <a:solidFill>
                  <a:srgbClr val="2855FF"/>
                </a:solidFill>
                <a:hlinkClick r:id="rId5">
                  <a:extLst>
                    <a:ext uri="{A12FA001-AC4F-418D-AE19-62706E023703}">
                      <ahyp:hlinkClr xmlns:ahyp="http://schemas.microsoft.com/office/drawing/2018/hyperlinkcolor" val="tx"/>
                    </a:ext>
                  </a:extLst>
                </a:hlinkClick>
              </a:rPr>
              <a:t>hking@stanford.edu</a:t>
            </a:r>
            <a:endParaRPr lang="en-US" sz="1800" dirty="0">
              <a:solidFill>
                <a:srgbClr val="2855FF"/>
              </a:solidFill>
            </a:endParaRPr>
          </a:p>
          <a:p>
            <a:pPr marL="0" indent="0" algn="ctr">
              <a:lnSpc>
                <a:spcPct val="100000"/>
              </a:lnSpc>
              <a:spcBef>
                <a:spcPts val="0"/>
              </a:spcBef>
              <a:defRPr/>
            </a:pPr>
            <a:r>
              <a:rPr lang="en-US" sz="1800" dirty="0">
                <a:solidFill>
                  <a:srgbClr val="F8F8F8"/>
                </a:solidFill>
              </a:rPr>
              <a:t>Stanford School of Medicine</a:t>
            </a:r>
          </a:p>
          <a:p>
            <a:pPr marL="0" indent="0" algn="ctr">
              <a:lnSpc>
                <a:spcPct val="100000"/>
              </a:lnSpc>
              <a:spcBef>
                <a:spcPts val="0"/>
              </a:spcBef>
              <a:defRPr/>
            </a:pPr>
            <a:r>
              <a:rPr lang="en-US" sz="1800" dirty="0">
                <a:solidFill>
                  <a:srgbClr val="F8F8F8"/>
                </a:solidFill>
              </a:rPr>
              <a:t>Division of Pain Management</a:t>
            </a:r>
          </a:p>
          <a:p>
            <a:pPr marL="0" indent="0" algn="ctr">
              <a:lnSpc>
                <a:spcPct val="100000"/>
              </a:lnSpc>
              <a:spcBef>
                <a:spcPts val="0"/>
              </a:spcBef>
              <a:defRPr/>
            </a:pPr>
            <a:r>
              <a:rPr lang="en-US" sz="1800" dirty="0">
                <a:solidFill>
                  <a:srgbClr val="F8F8F8"/>
                </a:solidFill>
              </a:rPr>
              <a:t>@</a:t>
            </a:r>
            <a:r>
              <a:rPr lang="en-US" sz="1800" dirty="0" err="1">
                <a:solidFill>
                  <a:srgbClr val="F8F8F8"/>
                </a:solidFill>
              </a:rPr>
              <a:t>Dr.HeatherKing</a:t>
            </a:r>
            <a:endParaRPr lang="en-US" sz="1800" dirty="0">
              <a:solidFill>
                <a:srgbClr val="F8F8F8"/>
              </a:solidFill>
            </a:endParaRPr>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20</a:t>
            </a:fld>
            <a:endParaRPr lang="en-US">
              <a:solidFill>
                <a:schemeClr val="tx1">
                  <a:alpha val="80000"/>
                </a:schemeClr>
              </a:solidFill>
            </a:endParaRPr>
          </a:p>
        </p:txBody>
      </p:sp>
      <p:sp>
        <p:nvSpPr>
          <p:cNvPr id="53" name="Oval 52">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4513" y="621955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6F3A744-06BA-754D-BDCB-F3BEA7AFF224}"/>
              </a:ext>
            </a:extLst>
          </p:cNvPr>
          <p:cNvSpPr/>
          <p:nvPr/>
        </p:nvSpPr>
        <p:spPr>
          <a:xfrm>
            <a:off x="8099425" y="4232523"/>
            <a:ext cx="3541712" cy="1974771"/>
          </a:xfrm>
          <a:prstGeom prst="rect">
            <a:avLst/>
          </a:prstGeom>
        </p:spPr>
        <p:txBody>
          <a:bodyPr wrap="square">
            <a:spAutoFit/>
          </a:bodyPr>
          <a:lstStyle/>
          <a:p>
            <a:pPr algn="ctr" fontAlgn="auto">
              <a:lnSpc>
                <a:spcPts val="3000"/>
              </a:lnSpc>
              <a:spcBef>
                <a:spcPts val="0"/>
              </a:spcBef>
              <a:buFontTx/>
              <a:buNone/>
              <a:defRPr/>
            </a:pPr>
            <a:r>
              <a:rPr lang="en-US" dirty="0">
                <a:solidFill>
                  <a:srgbClr val="F8F8F8"/>
                </a:solidFill>
              </a:rPr>
              <a:t>Corinne Cooley, DPT</a:t>
            </a:r>
          </a:p>
          <a:p>
            <a:pPr algn="ctr" fontAlgn="auto">
              <a:lnSpc>
                <a:spcPts val="3000"/>
              </a:lnSpc>
              <a:spcBef>
                <a:spcPts val="0"/>
              </a:spcBef>
              <a:buFontTx/>
              <a:buNone/>
              <a:defRPr/>
            </a:pPr>
            <a:r>
              <a:rPr lang="en-US" dirty="0">
                <a:solidFill>
                  <a:srgbClr val="F8F8F8"/>
                </a:solidFill>
                <a:hlinkClick r:id="rId6"/>
              </a:rPr>
              <a:t>cocooley@stanfordhealthcare.org</a:t>
            </a:r>
            <a:r>
              <a:rPr lang="en-US" dirty="0">
                <a:solidFill>
                  <a:srgbClr val="F8F8F8"/>
                </a:solidFill>
              </a:rPr>
              <a:t> </a:t>
            </a:r>
          </a:p>
          <a:p>
            <a:pPr algn="ctr" fontAlgn="auto">
              <a:lnSpc>
                <a:spcPts val="3000"/>
              </a:lnSpc>
              <a:spcBef>
                <a:spcPts val="0"/>
              </a:spcBef>
              <a:buFontTx/>
              <a:buNone/>
              <a:defRPr/>
            </a:pPr>
            <a:r>
              <a:rPr lang="en-US" dirty="0">
                <a:solidFill>
                  <a:srgbClr val="F8F8F8"/>
                </a:solidFill>
              </a:rPr>
              <a:t>Stanford Health Care</a:t>
            </a:r>
          </a:p>
          <a:p>
            <a:pPr algn="ctr" fontAlgn="auto">
              <a:lnSpc>
                <a:spcPts val="3000"/>
              </a:lnSpc>
              <a:spcBef>
                <a:spcPts val="0"/>
              </a:spcBef>
              <a:buFontTx/>
              <a:buNone/>
              <a:defRPr/>
            </a:pPr>
            <a:r>
              <a:rPr lang="en-US" dirty="0">
                <a:solidFill>
                  <a:srgbClr val="F8F8F8"/>
                </a:solidFill>
              </a:rPr>
              <a:t>Pain Management Center</a:t>
            </a:r>
          </a:p>
          <a:p>
            <a:pPr algn="ctr" fontAlgn="auto">
              <a:lnSpc>
                <a:spcPts val="3000"/>
              </a:lnSpc>
              <a:spcBef>
                <a:spcPts val="0"/>
              </a:spcBef>
              <a:buFontTx/>
              <a:buNone/>
              <a:defRPr/>
            </a:pPr>
            <a:r>
              <a:rPr lang="en-US" dirty="0">
                <a:solidFill>
                  <a:srgbClr val="F8F8F8"/>
                </a:solidFill>
              </a:rPr>
              <a:t>@</a:t>
            </a:r>
            <a:r>
              <a:rPr lang="en-US" dirty="0" err="1">
                <a:solidFill>
                  <a:srgbClr val="F8F8F8"/>
                </a:solidFill>
              </a:rPr>
              <a:t>dpt_Cooley</a:t>
            </a:r>
            <a:endParaRPr lang="en-US" dirty="0">
              <a:solidFill>
                <a:srgbClr val="F8F8F8"/>
              </a:solidFill>
            </a:endParaRPr>
          </a:p>
        </p:txBody>
      </p:sp>
      <p:pic>
        <p:nvPicPr>
          <p:cNvPr id="15" name="Picture 14" descr="Text&#10;&#10;Description automatically generated with medium confidence">
            <a:extLst>
              <a:ext uri="{FF2B5EF4-FFF2-40B4-BE49-F238E27FC236}">
                <a16:creationId xmlns:a16="http://schemas.microsoft.com/office/drawing/2014/main" id="{A410AE88-1F98-48B6-9F30-921546F55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943" y="5339224"/>
            <a:ext cx="1620232" cy="880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736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AB7369-5487-45F2-9B03-8CAC56968437}"/>
              </a:ext>
            </a:extLst>
          </p:cNvPr>
          <p:cNvSpPr>
            <a:spLocks noGrp="1"/>
          </p:cNvSpPr>
          <p:nvPr>
            <p:ph type="title"/>
          </p:nvPr>
        </p:nvSpPr>
        <p:spPr>
          <a:xfrm>
            <a:off x="6697611" y="4281081"/>
            <a:ext cx="2173857" cy="543464"/>
          </a:xfrm>
        </p:spPr>
        <p:txBody>
          <a:bodyPr vert="horz" lIns="91440" tIns="45720" rIns="91440" bIns="45720" rtlCol="0" anchor="b">
            <a:normAutofit fontScale="90000"/>
          </a:bodyPr>
          <a:lstStyle/>
          <a:p>
            <a:pPr algn="ctr"/>
            <a:r>
              <a:rPr lang="en-US" sz="1800" kern="1200" dirty="0">
                <a:solidFill>
                  <a:schemeClr val="tx1"/>
                </a:solidFill>
                <a:latin typeface="+mj-lt"/>
                <a:ea typeface="+mj-ea"/>
                <a:cs typeface="+mj-cs"/>
              </a:rPr>
              <a:t>Heather King</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Stanford University</a:t>
            </a:r>
            <a:br>
              <a:rPr lang="en-US" sz="1800" kern="1200" dirty="0">
                <a:solidFill>
                  <a:schemeClr val="tx1"/>
                </a:solidFill>
                <a:latin typeface="+mj-lt"/>
                <a:ea typeface="+mj-ea"/>
                <a:cs typeface="+mj-cs"/>
              </a:rPr>
            </a:br>
            <a:r>
              <a:rPr lang="en-US" sz="1800" dirty="0">
                <a:solidFill>
                  <a:srgbClr val="F8F8F8"/>
                </a:solidFill>
              </a:rPr>
              <a:t>@Dr.HeatherKing</a:t>
            </a:r>
            <a:br>
              <a:rPr lang="en-US" sz="1800" dirty="0">
                <a:solidFill>
                  <a:srgbClr val="F8F8F8"/>
                </a:solidFill>
              </a:rPr>
            </a:br>
            <a:endParaRPr lang="en-US" sz="1800" kern="1200" dirty="0">
              <a:solidFill>
                <a:schemeClr val="tx1"/>
              </a:solidFill>
              <a:latin typeface="+mj-lt"/>
              <a:ea typeface="+mj-ea"/>
              <a:cs typeface="+mj-cs"/>
            </a:endParaRPr>
          </a:p>
        </p:txBody>
      </p:sp>
      <p:pic>
        <p:nvPicPr>
          <p:cNvPr id="15" name="Picture 14" descr="Text&#10;&#10;Description automatically generated with medium confidence">
            <a:extLst>
              <a:ext uri="{FF2B5EF4-FFF2-40B4-BE49-F238E27FC236}">
                <a16:creationId xmlns:a16="http://schemas.microsoft.com/office/drawing/2014/main" id="{C78A6499-1B44-4EA7-885D-758DED3BC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903" y="5155931"/>
            <a:ext cx="1620232" cy="880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Person on busy street">
            <a:extLst>
              <a:ext uri="{FF2B5EF4-FFF2-40B4-BE49-F238E27FC236}">
                <a16:creationId xmlns:a16="http://schemas.microsoft.com/office/drawing/2014/main" id="{3135839F-AFBA-4458-BA4C-A7A45F3A8DE1}"/>
              </a:ext>
            </a:extLst>
          </p:cNvPr>
          <p:cNvPicPr>
            <a:picLocks noChangeAspect="1"/>
          </p:cNvPicPr>
          <p:nvPr/>
        </p:nvPicPr>
        <p:blipFill rotWithShape="1">
          <a:blip r:embed="rId4">
            <a:extLst>
              <a:ext uri="{28A0092B-C50C-407E-A947-70E740481C1C}">
                <a14:useLocalDpi xmlns:a14="http://schemas.microsoft.com/office/drawing/2010/main" val="0"/>
              </a:ext>
            </a:extLst>
          </a:blip>
          <a:srcRect l="14501" r="18747" b="-3"/>
          <a:stretch/>
        </p:blipFill>
        <p:spPr>
          <a:xfrm>
            <a:off x="6393178" y="103455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14" name="Title 6">
            <a:extLst>
              <a:ext uri="{FF2B5EF4-FFF2-40B4-BE49-F238E27FC236}">
                <a16:creationId xmlns:a16="http://schemas.microsoft.com/office/drawing/2014/main" id="{A7378146-F4DB-4CEE-9774-6CCBB16B4D9B}"/>
              </a:ext>
            </a:extLst>
          </p:cNvPr>
          <p:cNvSpPr txBox="1">
            <a:spLocks/>
          </p:cNvSpPr>
          <p:nvPr/>
        </p:nvSpPr>
        <p:spPr>
          <a:xfrm>
            <a:off x="9499628" y="4065783"/>
            <a:ext cx="2197303" cy="4357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800" dirty="0"/>
              <a:t>Sophia You</a:t>
            </a:r>
          </a:p>
          <a:p>
            <a:pPr algn="ctr"/>
            <a:r>
              <a:rPr lang="en-US" sz="1800" dirty="0"/>
              <a:t>Stanford University</a:t>
            </a:r>
          </a:p>
        </p:txBody>
      </p:sp>
      <p:sp>
        <p:nvSpPr>
          <p:cNvPr id="16" name="Title 6">
            <a:extLst>
              <a:ext uri="{FF2B5EF4-FFF2-40B4-BE49-F238E27FC236}">
                <a16:creationId xmlns:a16="http://schemas.microsoft.com/office/drawing/2014/main" id="{B719CDE4-DB3F-4981-B492-8DEDB9647045}"/>
              </a:ext>
            </a:extLst>
          </p:cNvPr>
          <p:cNvSpPr txBox="1">
            <a:spLocks/>
          </p:cNvSpPr>
          <p:nvPr/>
        </p:nvSpPr>
        <p:spPr>
          <a:xfrm>
            <a:off x="3785759" y="3803855"/>
            <a:ext cx="2173857" cy="69767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600" dirty="0"/>
              <a:t>Corinne Cooley</a:t>
            </a:r>
          </a:p>
          <a:p>
            <a:pPr algn="ctr"/>
            <a:r>
              <a:rPr lang="en-US" sz="1600" dirty="0"/>
              <a:t>Stanford HealthCare</a:t>
            </a:r>
          </a:p>
          <a:p>
            <a:pPr algn="ctr"/>
            <a:r>
              <a:rPr lang="en-US" sz="1600" dirty="0"/>
              <a:t>@dpt_Cooley</a:t>
            </a:r>
          </a:p>
        </p:txBody>
      </p:sp>
      <p:pic>
        <p:nvPicPr>
          <p:cNvPr id="17" name="Picture 16" descr="Person on busy street">
            <a:extLst>
              <a:ext uri="{FF2B5EF4-FFF2-40B4-BE49-F238E27FC236}">
                <a16:creationId xmlns:a16="http://schemas.microsoft.com/office/drawing/2014/main" id="{AFF2543A-D026-42BB-9541-D44862E10EC7}"/>
              </a:ext>
            </a:extLst>
          </p:cNvPr>
          <p:cNvPicPr>
            <a:picLocks noChangeAspect="1"/>
          </p:cNvPicPr>
          <p:nvPr/>
        </p:nvPicPr>
        <p:blipFill rotWithShape="1">
          <a:blip r:embed="rId4">
            <a:extLst>
              <a:ext uri="{28A0092B-C50C-407E-A947-70E740481C1C}">
                <a14:useLocalDpi xmlns:a14="http://schemas.microsoft.com/office/drawing/2010/main" val="0"/>
              </a:ext>
            </a:extLst>
          </a:blip>
          <a:srcRect l="14501" r="18747" b="-3"/>
          <a:stretch/>
        </p:blipFill>
        <p:spPr>
          <a:xfrm>
            <a:off x="774608" y="103455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18" name="Title 6">
            <a:extLst>
              <a:ext uri="{FF2B5EF4-FFF2-40B4-BE49-F238E27FC236}">
                <a16:creationId xmlns:a16="http://schemas.microsoft.com/office/drawing/2014/main" id="{1FC3D057-1190-4694-85CB-C3C819708E39}"/>
              </a:ext>
            </a:extLst>
          </p:cNvPr>
          <p:cNvSpPr txBox="1">
            <a:spLocks/>
          </p:cNvSpPr>
          <p:nvPr/>
        </p:nvSpPr>
        <p:spPr>
          <a:xfrm>
            <a:off x="928825" y="3932245"/>
            <a:ext cx="2118939" cy="892300"/>
          </a:xfrm>
          <a:prstGeom prst="rect">
            <a:avLst/>
          </a:prstGeom>
        </p:spPr>
        <p:txBody>
          <a:bodyPr vert="horz" wrap="square" lIns="91440" tIns="45720" rIns="91440" bIns="45720" rtlCol="0" anchor="b" anchorCtr="0">
            <a:normAutofit fontScale="92500" lnSpcReduction="20000"/>
          </a:bodyPr>
          <a:lstStyle>
            <a:lvl1pPr algn="l" defTabSz="914400" rtl="0" eaLnBrk="1" latinLnBrk="0" hangingPunct="1">
              <a:lnSpc>
                <a:spcPct val="90000"/>
              </a:lnSpc>
              <a:spcBef>
                <a:spcPct val="0"/>
              </a:spcBef>
              <a:buNone/>
              <a:defRPr lang="en-US" sz="3200" kern="1200">
                <a:solidFill>
                  <a:schemeClr val="tx1"/>
                </a:solidFill>
                <a:latin typeface="+mj-lt"/>
                <a:ea typeface="+mj-ea"/>
                <a:cs typeface="+mj-cs"/>
              </a:defRPr>
            </a:lvl1pPr>
          </a:lstStyle>
          <a:p>
            <a:pPr algn="ctr"/>
            <a:r>
              <a:rPr lang="en-US" sz="1800" dirty="0"/>
              <a:t>Joe Tatta</a:t>
            </a:r>
          </a:p>
          <a:p>
            <a:pPr algn="ctr"/>
            <a:r>
              <a:rPr lang="en-US" sz="1800" dirty="0"/>
              <a:t>Integrative Pain Science Institute</a:t>
            </a:r>
          </a:p>
          <a:p>
            <a:pPr algn="ctr"/>
            <a:r>
              <a:rPr lang="en-US" sz="1800" dirty="0"/>
              <a:t>@DrJoeTatta</a:t>
            </a:r>
          </a:p>
          <a:p>
            <a:pPr algn="ctr"/>
            <a:endParaRPr lang="en-US" sz="1800" dirty="0"/>
          </a:p>
        </p:txBody>
      </p:sp>
      <p:pic>
        <p:nvPicPr>
          <p:cNvPr id="4" name="Picture 3">
            <a:extLst>
              <a:ext uri="{FF2B5EF4-FFF2-40B4-BE49-F238E27FC236}">
                <a16:creationId xmlns:a16="http://schemas.microsoft.com/office/drawing/2014/main" id="{C217BA37-E8F8-4570-AF31-F81D38FEBE09}"/>
              </a:ext>
            </a:extLst>
          </p:cNvPr>
          <p:cNvPicPr>
            <a:picLocks noChangeAspect="1"/>
          </p:cNvPicPr>
          <p:nvPr/>
        </p:nvPicPr>
        <p:blipFill rotWithShape="1">
          <a:blip r:embed="rId5"/>
          <a:srcRect t="38082" r="47433" b="13844"/>
          <a:stretch/>
        </p:blipFill>
        <p:spPr>
          <a:xfrm>
            <a:off x="3509001" y="802834"/>
            <a:ext cx="2642027" cy="2914726"/>
          </a:xfrm>
          <a:prstGeom prst="ellipse">
            <a:avLst/>
          </a:prstGeom>
          <a:ln>
            <a:noFill/>
          </a:ln>
          <a:effectLst>
            <a:softEdge rad="0"/>
          </a:effectLst>
        </p:spPr>
      </p:pic>
      <p:pic>
        <p:nvPicPr>
          <p:cNvPr id="3" name="Picture 2" descr="A person folding his arms&#10;&#10;Description automatically generated with medium confidence">
            <a:extLst>
              <a:ext uri="{FF2B5EF4-FFF2-40B4-BE49-F238E27FC236}">
                <a16:creationId xmlns:a16="http://schemas.microsoft.com/office/drawing/2014/main" id="{D7DF98B8-5E52-452E-97A8-D79FEEDE0A4E}"/>
              </a:ext>
            </a:extLst>
          </p:cNvPr>
          <p:cNvPicPr>
            <a:picLocks noChangeAspect="1"/>
          </p:cNvPicPr>
          <p:nvPr/>
        </p:nvPicPr>
        <p:blipFill rotWithShape="1">
          <a:blip r:embed="rId6"/>
          <a:srcRect l="-351" t="-1471" r="351" b="19599"/>
          <a:stretch/>
        </p:blipFill>
        <p:spPr>
          <a:xfrm>
            <a:off x="774608" y="902510"/>
            <a:ext cx="2667018" cy="273069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close-up of a person smiling&#10;&#10;Description automatically generated">
            <a:extLst>
              <a:ext uri="{FF2B5EF4-FFF2-40B4-BE49-F238E27FC236}">
                <a16:creationId xmlns:a16="http://schemas.microsoft.com/office/drawing/2014/main" id="{B5E8360D-D042-47C1-9277-B547E0CADAF9}"/>
              </a:ext>
            </a:extLst>
          </p:cNvPr>
          <p:cNvPicPr>
            <a:picLocks noChangeAspect="1"/>
          </p:cNvPicPr>
          <p:nvPr/>
        </p:nvPicPr>
        <p:blipFill>
          <a:blip r:embed="rId7"/>
          <a:stretch>
            <a:fillRect/>
          </a:stretch>
        </p:blipFill>
        <p:spPr>
          <a:xfrm>
            <a:off x="6393178" y="956490"/>
            <a:ext cx="2642027" cy="28037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Dokyoung Sophia You">
            <a:extLst>
              <a:ext uri="{FF2B5EF4-FFF2-40B4-BE49-F238E27FC236}">
                <a16:creationId xmlns:a16="http://schemas.microsoft.com/office/drawing/2014/main" id="{47EB2ED8-FFCB-4AFB-9FD3-B5F1828EF5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tretch/>
        </p:blipFill>
        <p:spPr bwMode="auto">
          <a:xfrm>
            <a:off x="9252364" y="900495"/>
            <a:ext cx="2691833" cy="26918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16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9106-9018-6043-AFBD-B227305F5DFB}"/>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1399DC95-C6A5-C94D-819A-04E811D3FDEA}"/>
              </a:ext>
            </a:extLst>
          </p:cNvPr>
          <p:cNvSpPr>
            <a:spLocks noGrp="1"/>
          </p:cNvSpPr>
          <p:nvPr>
            <p:ph idx="1"/>
          </p:nvPr>
        </p:nvSpPr>
        <p:spPr>
          <a:xfrm>
            <a:off x="549538" y="1215275"/>
            <a:ext cx="10944642" cy="5291937"/>
          </a:xfrm>
        </p:spPr>
        <p:txBody>
          <a:bodyPr/>
          <a:lstStyle/>
          <a:p>
            <a:pPr>
              <a:lnSpc>
                <a:spcPct val="100000"/>
              </a:lnSpc>
              <a:buFont typeface="Wingdings" pitchFamily="2" charset="2"/>
              <a:buAutoNum type="arabicPeriod"/>
            </a:pPr>
            <a:r>
              <a:rPr lang="en-US" sz="1200" dirty="0">
                <a:solidFill>
                  <a:schemeClr val="tx1"/>
                </a:solidFill>
              </a:rPr>
              <a:t>Nicholas, M., </a:t>
            </a:r>
            <a:r>
              <a:rPr lang="en-US" sz="1200" dirty="0" err="1">
                <a:solidFill>
                  <a:schemeClr val="tx1"/>
                </a:solidFill>
              </a:rPr>
              <a:t>Vlaeyen</a:t>
            </a:r>
            <a:r>
              <a:rPr lang="en-US" sz="1200" dirty="0">
                <a:solidFill>
                  <a:schemeClr val="tx1"/>
                </a:solidFill>
              </a:rPr>
              <a:t>, J. W., </a:t>
            </a:r>
            <a:r>
              <a:rPr lang="en-US" sz="1200" dirty="0" err="1">
                <a:solidFill>
                  <a:schemeClr val="tx1"/>
                </a:solidFill>
              </a:rPr>
              <a:t>Rief</a:t>
            </a:r>
            <a:r>
              <a:rPr lang="en-US" sz="1200" dirty="0">
                <a:solidFill>
                  <a:schemeClr val="tx1"/>
                </a:solidFill>
              </a:rPr>
              <a:t>, W., </a:t>
            </a:r>
            <a:r>
              <a:rPr lang="en-US" sz="1200" dirty="0" err="1">
                <a:solidFill>
                  <a:schemeClr val="tx1"/>
                </a:solidFill>
              </a:rPr>
              <a:t>Barke</a:t>
            </a:r>
            <a:r>
              <a:rPr lang="en-US" sz="1200" dirty="0">
                <a:solidFill>
                  <a:schemeClr val="tx1"/>
                </a:solidFill>
              </a:rPr>
              <a:t>, A., Aziz, Q., </a:t>
            </a:r>
            <a:r>
              <a:rPr lang="en-US" sz="1200" dirty="0" err="1">
                <a:solidFill>
                  <a:schemeClr val="tx1"/>
                </a:solidFill>
              </a:rPr>
              <a:t>Benoliel</a:t>
            </a:r>
            <a:r>
              <a:rPr lang="en-US" sz="1200" dirty="0">
                <a:solidFill>
                  <a:schemeClr val="tx1"/>
                </a:solidFill>
              </a:rPr>
              <a:t>, R., ... &amp; </a:t>
            </a:r>
            <a:r>
              <a:rPr lang="en-US" sz="1200" dirty="0" err="1">
                <a:solidFill>
                  <a:schemeClr val="tx1"/>
                </a:solidFill>
              </a:rPr>
              <a:t>Treede</a:t>
            </a:r>
            <a:r>
              <a:rPr lang="en-US" sz="1200" dirty="0">
                <a:solidFill>
                  <a:schemeClr val="tx1"/>
                </a:solidFill>
              </a:rPr>
              <a:t>, R. D. (2019). The IASP classification of chronic pain for ICD-11: chronic primary pain. Pain, 160(1), 28-37.</a:t>
            </a:r>
          </a:p>
          <a:p>
            <a:pPr>
              <a:lnSpc>
                <a:spcPct val="100000"/>
              </a:lnSpc>
              <a:buFont typeface="Wingdings" pitchFamily="2" charset="2"/>
              <a:buAutoNum type="arabicPeriod"/>
            </a:pPr>
            <a:r>
              <a:rPr lang="en-US" sz="1200" b="0" i="0" dirty="0">
                <a:solidFill>
                  <a:schemeClr val="tx1"/>
                </a:solidFill>
                <a:effectLst/>
                <a:latin typeface="Arial" panose="020B0604020202020204" pitchFamily="34" charset="0"/>
              </a:rPr>
              <a:t>Ivanova, E., Jensen, D., </a:t>
            </a:r>
            <a:r>
              <a:rPr lang="en-US" sz="1200" b="0" i="0" dirty="0" err="1">
                <a:solidFill>
                  <a:schemeClr val="tx1"/>
                </a:solidFill>
                <a:effectLst/>
                <a:latin typeface="Arial" panose="020B0604020202020204" pitchFamily="34" charset="0"/>
              </a:rPr>
              <a:t>Cassoff</a:t>
            </a:r>
            <a:r>
              <a:rPr lang="en-US" sz="1200" b="0" i="0" dirty="0">
                <a:solidFill>
                  <a:schemeClr val="tx1"/>
                </a:solidFill>
                <a:effectLst/>
                <a:latin typeface="Arial" panose="020B0604020202020204" pitchFamily="34" charset="0"/>
              </a:rPr>
              <a:t>, J., Gu, F., &amp; </a:t>
            </a:r>
            <a:r>
              <a:rPr lang="en-US" sz="1200" b="0" i="0" dirty="0" err="1">
                <a:solidFill>
                  <a:schemeClr val="tx1"/>
                </a:solidFill>
                <a:effectLst/>
                <a:latin typeface="Arial" panose="020B0604020202020204" pitchFamily="34" charset="0"/>
              </a:rPr>
              <a:t>Knaeuper</a:t>
            </a:r>
            <a:r>
              <a:rPr lang="en-US" sz="1200" b="0" i="0" dirty="0">
                <a:solidFill>
                  <a:schemeClr val="tx1"/>
                </a:solidFill>
                <a:effectLst/>
                <a:latin typeface="Arial" panose="020B0604020202020204" pitchFamily="34" charset="0"/>
              </a:rPr>
              <a:t>, B. (2015). Acceptance and commitment therapy improves exercise tolerance in sedentary women. </a:t>
            </a:r>
            <a:r>
              <a:rPr lang="en-US" sz="1200" b="0" i="1" dirty="0">
                <a:solidFill>
                  <a:schemeClr val="tx1"/>
                </a:solidFill>
                <a:effectLst/>
                <a:latin typeface="Arial" panose="020B0604020202020204" pitchFamily="34" charset="0"/>
              </a:rPr>
              <a:t>Med Sci Sports </a:t>
            </a:r>
            <a:r>
              <a:rPr lang="en-US" sz="1200" b="0" i="1" dirty="0" err="1">
                <a:solidFill>
                  <a:schemeClr val="tx1"/>
                </a:solidFill>
                <a:effectLst/>
                <a:latin typeface="Arial" panose="020B0604020202020204" pitchFamily="34" charset="0"/>
              </a:rPr>
              <a:t>Exerc</a:t>
            </a:r>
            <a:r>
              <a:rPr lang="en-US" sz="1200" b="0" i="0" dirty="0">
                <a:solidFill>
                  <a:schemeClr val="tx1"/>
                </a:solidFill>
                <a:effectLst/>
                <a:latin typeface="Arial" panose="020B0604020202020204" pitchFamily="34" charset="0"/>
              </a:rPr>
              <a:t>, </a:t>
            </a:r>
            <a:r>
              <a:rPr lang="en-US" sz="1200" b="0" i="1" dirty="0">
                <a:solidFill>
                  <a:schemeClr val="tx1"/>
                </a:solidFill>
                <a:effectLst/>
                <a:latin typeface="Arial" panose="020B0604020202020204" pitchFamily="34" charset="0"/>
              </a:rPr>
              <a:t>47</a:t>
            </a:r>
            <a:r>
              <a:rPr lang="en-US" sz="1200" b="0" i="0" dirty="0">
                <a:solidFill>
                  <a:schemeClr val="tx1"/>
                </a:solidFill>
                <a:effectLst/>
                <a:latin typeface="Arial" panose="020B0604020202020204" pitchFamily="34" charset="0"/>
              </a:rPr>
              <a:t>(6), 1251-1258.</a:t>
            </a:r>
            <a:endParaRPr lang="en-US" sz="1200" dirty="0">
              <a:solidFill>
                <a:schemeClr val="tx1"/>
              </a:solidFill>
            </a:endParaRPr>
          </a:p>
          <a:p>
            <a:pPr>
              <a:lnSpc>
                <a:spcPct val="100000"/>
              </a:lnSpc>
              <a:buFont typeface="Wingdings" pitchFamily="2" charset="2"/>
              <a:buAutoNum type="arabicPeriod"/>
            </a:pPr>
            <a:r>
              <a:rPr lang="en-US" sz="1200" b="0" i="0" kern="1200" dirty="0">
                <a:solidFill>
                  <a:schemeClr val="tx1"/>
                </a:solidFill>
                <a:effectLst/>
                <a:latin typeface="+mn-lt"/>
                <a:ea typeface="+mn-ea"/>
                <a:cs typeface="+mn-cs"/>
              </a:rPr>
              <a:t>Ivanova, E., </a:t>
            </a:r>
            <a:r>
              <a:rPr lang="en-US" sz="1200" b="0" i="0" kern="1200" dirty="0" err="1">
                <a:solidFill>
                  <a:schemeClr val="tx1"/>
                </a:solidFill>
                <a:effectLst/>
                <a:latin typeface="+mn-lt"/>
                <a:ea typeface="+mn-ea"/>
                <a:cs typeface="+mn-cs"/>
              </a:rPr>
              <a:t>Yaakoba</a:t>
            </a:r>
            <a:r>
              <a:rPr lang="en-US" sz="1200" b="0" i="0" kern="1200" dirty="0">
                <a:solidFill>
                  <a:schemeClr val="tx1"/>
                </a:solidFill>
                <a:effectLst/>
                <a:latin typeface="+mn-lt"/>
                <a:ea typeface="+mn-ea"/>
                <a:cs typeface="+mn-cs"/>
              </a:rPr>
              <a:t>-Zohar, N., Jensen, D., </a:t>
            </a:r>
            <a:r>
              <a:rPr lang="en-US" sz="1200" b="0" i="0" kern="1200" dirty="0" err="1">
                <a:solidFill>
                  <a:schemeClr val="tx1"/>
                </a:solidFill>
                <a:effectLst/>
                <a:latin typeface="+mn-lt"/>
                <a:ea typeface="+mn-ea"/>
                <a:cs typeface="+mn-cs"/>
              </a:rPr>
              <a:t>Cassoff</a:t>
            </a:r>
            <a:r>
              <a:rPr lang="en-US" sz="1200" b="0" i="0" kern="1200" dirty="0">
                <a:solidFill>
                  <a:schemeClr val="tx1"/>
                </a:solidFill>
                <a:effectLst/>
                <a:latin typeface="+mn-lt"/>
                <a:ea typeface="+mn-ea"/>
                <a:cs typeface="+mn-cs"/>
              </a:rPr>
              <a:t>, J., &amp; </a:t>
            </a:r>
            <a:r>
              <a:rPr lang="en-US" sz="1200" b="0" i="0" kern="1200" dirty="0" err="1">
                <a:solidFill>
                  <a:schemeClr val="tx1"/>
                </a:solidFill>
                <a:effectLst/>
                <a:latin typeface="+mn-lt"/>
                <a:ea typeface="+mn-ea"/>
                <a:cs typeface="+mn-cs"/>
              </a:rPr>
              <a:t>Knäuper</a:t>
            </a:r>
            <a:r>
              <a:rPr lang="en-US" sz="1200" b="0" i="0" kern="1200" dirty="0">
                <a:solidFill>
                  <a:schemeClr val="tx1"/>
                </a:solidFill>
                <a:effectLst/>
                <a:latin typeface="+mn-lt"/>
                <a:ea typeface="+mn-ea"/>
                <a:cs typeface="+mn-cs"/>
              </a:rPr>
              <a:t>, B. (2016). Acceptance and commitment therapy and implementation intentions increase exercise enjoyment and long-term exercise behavior among low-active women. </a:t>
            </a:r>
            <a:r>
              <a:rPr lang="en-US" sz="1200" b="0" i="1" kern="1200" dirty="0">
                <a:solidFill>
                  <a:schemeClr val="tx1"/>
                </a:solidFill>
                <a:effectLst/>
                <a:latin typeface="+mn-lt"/>
                <a:ea typeface="+mn-ea"/>
                <a:cs typeface="+mn-cs"/>
              </a:rPr>
              <a:t>Current Psychology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35</a:t>
            </a:r>
            <a:r>
              <a:rPr lang="en-US" sz="1200" b="0" i="0" kern="1200" dirty="0">
                <a:solidFill>
                  <a:schemeClr val="tx1"/>
                </a:solidFill>
                <a:effectLst/>
                <a:latin typeface="+mn-lt"/>
                <a:ea typeface="+mn-ea"/>
                <a:cs typeface="+mn-cs"/>
              </a:rPr>
              <a:t>(1), 108-114. </a:t>
            </a:r>
          </a:p>
          <a:p>
            <a:pPr>
              <a:lnSpc>
                <a:spcPct val="100000"/>
              </a:lnSpc>
              <a:buFont typeface="Wingdings" pitchFamily="2" charset="2"/>
              <a:buAutoNum type="arabicPeriod"/>
            </a:pPr>
            <a:r>
              <a:rPr lang="en-US" sz="1200" b="0" i="0" dirty="0">
                <a:solidFill>
                  <a:schemeClr val="tx1"/>
                </a:solidFill>
                <a:effectLst/>
                <a:latin typeface="BlinkMacSystemFont"/>
              </a:rPr>
              <a:t>Hughes LS, Clark J, Colclough JA, Dale E, McMillan D. Acceptance and Commitment Therapy (ACT) for Chronic Pain: A Systematic Review and Meta-Analyses. Clin J Pain. 2017 Jun;33(6):552-568. </a:t>
            </a:r>
            <a:r>
              <a:rPr lang="en-US" sz="1200" b="0" i="0" dirty="0" err="1">
                <a:solidFill>
                  <a:schemeClr val="tx1"/>
                </a:solidFill>
                <a:effectLst/>
                <a:latin typeface="BlinkMacSystemFont"/>
              </a:rPr>
              <a:t>doi</a:t>
            </a:r>
            <a:r>
              <a:rPr lang="en-US" sz="1200" b="0" i="0" dirty="0">
                <a:solidFill>
                  <a:schemeClr val="tx1"/>
                </a:solidFill>
                <a:effectLst/>
                <a:latin typeface="BlinkMacSystemFont"/>
              </a:rPr>
              <a:t>: 10.1097/AJP.0000000000000425. PMID: 27479642</a:t>
            </a:r>
          </a:p>
          <a:p>
            <a:pPr>
              <a:lnSpc>
                <a:spcPct val="100000"/>
              </a:lnSpc>
              <a:buFont typeface="Wingdings" pitchFamily="2" charset="2"/>
              <a:buAutoNum type="arabicPeriod"/>
            </a:pPr>
            <a:r>
              <a:rPr lang="en-US" sz="1200" b="0" i="0" kern="1200" dirty="0">
                <a:solidFill>
                  <a:schemeClr val="tx1"/>
                </a:solidFill>
                <a:effectLst/>
                <a:latin typeface="+mn-lt"/>
                <a:ea typeface="+mn-ea"/>
                <a:cs typeface="+mn-cs"/>
              </a:rPr>
              <a:t>Godfrey, E., </a:t>
            </a:r>
            <a:r>
              <a:rPr lang="en-US" sz="1200" b="0" i="0" kern="1200" dirty="0" err="1">
                <a:solidFill>
                  <a:schemeClr val="tx1"/>
                </a:solidFill>
                <a:effectLst/>
                <a:latin typeface="+mn-lt"/>
                <a:ea typeface="+mn-ea"/>
                <a:cs typeface="+mn-cs"/>
              </a:rPr>
              <a:t>Wileman</a:t>
            </a:r>
            <a:r>
              <a:rPr lang="en-US" sz="1200" b="0" i="0" kern="1200" dirty="0">
                <a:solidFill>
                  <a:schemeClr val="tx1"/>
                </a:solidFill>
                <a:effectLst/>
                <a:latin typeface="+mn-lt"/>
                <a:ea typeface="+mn-ea"/>
                <a:cs typeface="+mn-cs"/>
              </a:rPr>
              <a:t>, V., Holmes, M. G., McCracken, L. M., Norton, S., Moss-Morris, R., ... &amp; Critchley, D. (2020). Physical therapy informed by acceptance and commitment therapy (PACT) versus usual care physical therapy </a:t>
            </a:r>
          </a:p>
          <a:p>
            <a:pPr>
              <a:lnSpc>
                <a:spcPct val="100000"/>
              </a:lnSpc>
              <a:buFont typeface="Wingdings" pitchFamily="2" charset="2"/>
              <a:buAutoNum type="arabicPeriod"/>
            </a:pPr>
            <a:r>
              <a:rPr lang="en-US" sz="1200" dirty="0">
                <a:solidFill>
                  <a:schemeClr val="tx1"/>
                </a:solidFill>
              </a:rPr>
              <a:t>Van </a:t>
            </a:r>
            <a:r>
              <a:rPr lang="en-US" sz="1200" dirty="0" err="1">
                <a:solidFill>
                  <a:schemeClr val="tx1"/>
                </a:solidFill>
              </a:rPr>
              <a:t>Middelkoop</a:t>
            </a:r>
            <a:r>
              <a:rPr lang="en-US" sz="1200" dirty="0">
                <a:solidFill>
                  <a:schemeClr val="tx1"/>
                </a:solidFill>
              </a:rPr>
              <a:t>, M., Rubinstein, S. M., </a:t>
            </a:r>
            <a:r>
              <a:rPr lang="en-US" sz="1200" dirty="0" err="1">
                <a:solidFill>
                  <a:schemeClr val="tx1"/>
                </a:solidFill>
              </a:rPr>
              <a:t>Kuijpers</a:t>
            </a:r>
            <a:r>
              <a:rPr lang="en-US" sz="1200" dirty="0">
                <a:solidFill>
                  <a:schemeClr val="tx1"/>
                </a:solidFill>
              </a:rPr>
              <a:t>, T., </a:t>
            </a:r>
            <a:r>
              <a:rPr lang="en-US" sz="1200" dirty="0" err="1">
                <a:solidFill>
                  <a:schemeClr val="tx1"/>
                </a:solidFill>
              </a:rPr>
              <a:t>Verhagen</a:t>
            </a:r>
            <a:r>
              <a:rPr lang="en-US" sz="1200" dirty="0">
                <a:solidFill>
                  <a:schemeClr val="tx1"/>
                </a:solidFill>
              </a:rPr>
              <a:t>, A. P., </a:t>
            </a:r>
            <a:r>
              <a:rPr lang="en-US" sz="1200" dirty="0" err="1">
                <a:solidFill>
                  <a:schemeClr val="tx1"/>
                </a:solidFill>
              </a:rPr>
              <a:t>Ostelo</a:t>
            </a:r>
            <a:r>
              <a:rPr lang="en-US" sz="1200" dirty="0">
                <a:solidFill>
                  <a:schemeClr val="tx1"/>
                </a:solidFill>
              </a:rPr>
              <a:t>, R., </a:t>
            </a:r>
            <a:r>
              <a:rPr lang="en-US" sz="1200" dirty="0" err="1">
                <a:solidFill>
                  <a:schemeClr val="tx1"/>
                </a:solidFill>
              </a:rPr>
              <a:t>Koes</a:t>
            </a:r>
            <a:r>
              <a:rPr lang="en-US" sz="1200" dirty="0">
                <a:solidFill>
                  <a:schemeClr val="tx1"/>
                </a:solidFill>
              </a:rPr>
              <a:t>, B. W., &amp; van </a:t>
            </a:r>
            <a:r>
              <a:rPr lang="en-US" sz="1200" dirty="0" err="1">
                <a:solidFill>
                  <a:schemeClr val="tx1"/>
                </a:solidFill>
              </a:rPr>
              <a:t>Tulder</a:t>
            </a:r>
            <a:r>
              <a:rPr lang="en-US" sz="1200" dirty="0">
                <a:solidFill>
                  <a:schemeClr val="tx1"/>
                </a:solidFill>
              </a:rPr>
              <a:t>, M. W. (2011). A systematic review on the effectiveness of physical and rehabilitation interventions for chronic non-specific low back pain. </a:t>
            </a:r>
            <a:r>
              <a:rPr lang="en-US" sz="1200" i="1" dirty="0">
                <a:solidFill>
                  <a:schemeClr val="tx1"/>
                </a:solidFill>
              </a:rPr>
              <a:t>European Spine Journal</a:t>
            </a:r>
            <a:r>
              <a:rPr lang="en-US" sz="1200" dirty="0">
                <a:solidFill>
                  <a:schemeClr val="tx1"/>
                </a:solidFill>
              </a:rPr>
              <a:t>, </a:t>
            </a:r>
          </a:p>
          <a:p>
            <a:pPr>
              <a:lnSpc>
                <a:spcPct val="100000"/>
              </a:lnSpc>
              <a:buFont typeface="Wingdings" pitchFamily="2" charset="2"/>
              <a:buAutoNum type="arabicPeriod"/>
            </a:pPr>
            <a:r>
              <a:rPr lang="en-US" sz="1200" dirty="0">
                <a:solidFill>
                  <a:schemeClr val="tx1"/>
                </a:solidFill>
                <a:effectLst/>
                <a:latin typeface="Calibri" panose="020F0502020204030204" pitchFamily="34" charset="0"/>
                <a:ea typeface="Malgun Gothic" panose="020B0503020000020004" pitchFamily="34" charset="-127"/>
              </a:rPr>
              <a:t>Saper, R. B., </a:t>
            </a:r>
            <a:r>
              <a:rPr lang="en-US" sz="1200" dirty="0" err="1">
                <a:solidFill>
                  <a:schemeClr val="tx1"/>
                </a:solidFill>
                <a:effectLst/>
                <a:latin typeface="Calibri" panose="020F0502020204030204" pitchFamily="34" charset="0"/>
                <a:ea typeface="Malgun Gothic" panose="020B0503020000020004" pitchFamily="34" charset="-127"/>
              </a:rPr>
              <a:t>Lemaster</a:t>
            </a:r>
            <a:r>
              <a:rPr lang="en-US" sz="1200" dirty="0">
                <a:solidFill>
                  <a:schemeClr val="tx1"/>
                </a:solidFill>
                <a:effectLst/>
                <a:latin typeface="Calibri" panose="020F0502020204030204" pitchFamily="34" charset="0"/>
                <a:ea typeface="Malgun Gothic" panose="020B0503020000020004" pitchFamily="34" charset="-127"/>
              </a:rPr>
              <a:t>, C., </a:t>
            </a:r>
            <a:r>
              <a:rPr lang="en-US" sz="1200" dirty="0" err="1">
                <a:solidFill>
                  <a:schemeClr val="tx1"/>
                </a:solidFill>
                <a:effectLst/>
                <a:latin typeface="Calibri" panose="020F0502020204030204" pitchFamily="34" charset="0"/>
                <a:ea typeface="Malgun Gothic" panose="020B0503020000020004" pitchFamily="34" charset="-127"/>
              </a:rPr>
              <a:t>Delitto</a:t>
            </a:r>
            <a:r>
              <a:rPr lang="en-US" sz="1200" dirty="0">
                <a:solidFill>
                  <a:schemeClr val="tx1"/>
                </a:solidFill>
                <a:effectLst/>
                <a:latin typeface="Calibri" panose="020F0502020204030204" pitchFamily="34" charset="0"/>
                <a:ea typeface="Malgun Gothic" panose="020B0503020000020004" pitchFamily="34" charset="-127"/>
              </a:rPr>
              <a:t>, A., Sherman, K. J., Herman, P. M., </a:t>
            </a:r>
            <a:r>
              <a:rPr lang="en-US" sz="1200" dirty="0" err="1">
                <a:solidFill>
                  <a:schemeClr val="tx1"/>
                </a:solidFill>
                <a:effectLst/>
                <a:latin typeface="Calibri" panose="020F0502020204030204" pitchFamily="34" charset="0"/>
                <a:ea typeface="Malgun Gothic" panose="020B0503020000020004" pitchFamily="34" charset="-127"/>
              </a:rPr>
              <a:t>Sadikova</a:t>
            </a:r>
            <a:r>
              <a:rPr lang="en-US" sz="1200" dirty="0">
                <a:solidFill>
                  <a:schemeClr val="tx1"/>
                </a:solidFill>
                <a:effectLst/>
                <a:latin typeface="Calibri" panose="020F0502020204030204" pitchFamily="34" charset="0"/>
                <a:ea typeface="Malgun Gothic" panose="020B0503020000020004" pitchFamily="34" charset="-127"/>
              </a:rPr>
              <a:t>, E., </a:t>
            </a:r>
            <a:r>
              <a:rPr lang="en-US" sz="1200" dirty="0" err="1">
                <a:solidFill>
                  <a:schemeClr val="tx1"/>
                </a:solidFill>
                <a:effectLst/>
                <a:latin typeface="Calibri" panose="020F0502020204030204" pitchFamily="34" charset="0"/>
                <a:ea typeface="Malgun Gothic" panose="020B0503020000020004" pitchFamily="34" charset="-127"/>
              </a:rPr>
              <a:t>Stevans</a:t>
            </a:r>
            <a:r>
              <a:rPr lang="en-US" sz="1200" dirty="0">
                <a:solidFill>
                  <a:schemeClr val="tx1"/>
                </a:solidFill>
                <a:effectLst/>
                <a:latin typeface="Calibri" panose="020F0502020204030204" pitchFamily="34" charset="0"/>
                <a:ea typeface="Malgun Gothic" panose="020B0503020000020004" pitchFamily="34" charset="-127"/>
              </a:rPr>
              <a:t>, J., </a:t>
            </a:r>
            <a:r>
              <a:rPr lang="en-US" sz="1200" dirty="0" err="1">
                <a:solidFill>
                  <a:schemeClr val="tx1"/>
                </a:solidFill>
                <a:effectLst/>
                <a:latin typeface="Calibri" panose="020F0502020204030204" pitchFamily="34" charset="0"/>
                <a:ea typeface="Malgun Gothic" panose="020B0503020000020004" pitchFamily="34" charset="-127"/>
              </a:rPr>
              <a:t>Keosaian</a:t>
            </a:r>
            <a:r>
              <a:rPr lang="en-US" sz="1200" dirty="0">
                <a:solidFill>
                  <a:schemeClr val="tx1"/>
                </a:solidFill>
                <a:effectLst/>
                <a:latin typeface="Calibri" panose="020F0502020204030204" pitchFamily="34" charset="0"/>
                <a:ea typeface="Malgun Gothic" panose="020B0503020000020004" pitchFamily="34" charset="-127"/>
              </a:rPr>
              <a:t>, J. E., </a:t>
            </a:r>
            <a:r>
              <a:rPr lang="en-US" sz="1200" dirty="0" err="1">
                <a:solidFill>
                  <a:schemeClr val="tx1"/>
                </a:solidFill>
                <a:effectLst/>
                <a:latin typeface="Calibri" panose="020F0502020204030204" pitchFamily="34" charset="0"/>
                <a:ea typeface="Malgun Gothic" panose="020B0503020000020004" pitchFamily="34" charset="-127"/>
              </a:rPr>
              <a:t>Cerrada</a:t>
            </a:r>
            <a:r>
              <a:rPr lang="en-US" sz="1200" dirty="0">
                <a:solidFill>
                  <a:schemeClr val="tx1"/>
                </a:solidFill>
                <a:effectLst/>
                <a:latin typeface="Calibri" panose="020F0502020204030204" pitchFamily="34" charset="0"/>
                <a:ea typeface="Malgun Gothic" panose="020B0503020000020004" pitchFamily="34" charset="-127"/>
              </a:rPr>
              <a:t>, C. J., &amp; </a:t>
            </a:r>
            <a:r>
              <a:rPr lang="en-US" sz="1200" dirty="0" err="1">
                <a:solidFill>
                  <a:schemeClr val="tx1"/>
                </a:solidFill>
                <a:effectLst/>
                <a:latin typeface="Calibri" panose="020F0502020204030204" pitchFamily="34" charset="0"/>
                <a:ea typeface="Malgun Gothic" panose="020B0503020000020004" pitchFamily="34" charset="-127"/>
              </a:rPr>
              <a:t>Femia</a:t>
            </a:r>
            <a:r>
              <a:rPr lang="en-US" sz="1200" dirty="0">
                <a:solidFill>
                  <a:schemeClr val="tx1"/>
                </a:solidFill>
                <a:effectLst/>
                <a:latin typeface="Calibri" panose="020F0502020204030204" pitchFamily="34" charset="0"/>
                <a:ea typeface="Malgun Gothic" panose="020B0503020000020004" pitchFamily="34" charset="-127"/>
              </a:rPr>
              <a:t>, A. L. (2017). Yoga, physical therapy, or education for chronic low back pain: a randomized noninferiority trial. </a:t>
            </a:r>
            <a:r>
              <a:rPr lang="en-US" sz="1200" i="1" dirty="0">
                <a:solidFill>
                  <a:schemeClr val="tx1"/>
                </a:solidFill>
                <a:effectLst/>
                <a:latin typeface="Calibri" panose="020F0502020204030204" pitchFamily="34" charset="0"/>
                <a:ea typeface="Malgun Gothic" panose="020B0503020000020004" pitchFamily="34" charset="-127"/>
              </a:rPr>
              <a:t>Annals of internal medicine, 167</a:t>
            </a:r>
            <a:r>
              <a:rPr lang="en-US" sz="1200" dirty="0">
                <a:solidFill>
                  <a:schemeClr val="tx1"/>
                </a:solidFill>
                <a:effectLst/>
                <a:latin typeface="Calibri" panose="020F0502020204030204" pitchFamily="34" charset="0"/>
                <a:ea typeface="Malgun Gothic" panose="020B0503020000020004" pitchFamily="34" charset="-127"/>
              </a:rPr>
              <a:t>(2), 85-94. </a:t>
            </a:r>
            <a:endParaRPr lang="en-US" sz="1200" b="0" i="0" kern="1200" dirty="0">
              <a:solidFill>
                <a:schemeClr val="tx1"/>
              </a:solidFill>
              <a:effectLst/>
              <a:latin typeface="+mn-lt"/>
              <a:ea typeface="+mn-ea"/>
              <a:cs typeface="+mn-cs"/>
            </a:endParaRPr>
          </a:p>
          <a:p>
            <a:pPr>
              <a:lnSpc>
                <a:spcPct val="100000"/>
              </a:lnSpc>
              <a:buFont typeface="Wingdings" pitchFamily="2" charset="2"/>
              <a:buAutoNum type="arabicPeriod"/>
            </a:pPr>
            <a:r>
              <a:rPr lang="en-US" sz="1200" dirty="0">
                <a:solidFill>
                  <a:schemeClr val="tx1"/>
                </a:solidFill>
              </a:rPr>
              <a:t>Oliveira, D. S., </a:t>
            </a:r>
            <a:r>
              <a:rPr lang="en-US" sz="1200" dirty="0" err="1">
                <a:solidFill>
                  <a:schemeClr val="tx1"/>
                </a:solidFill>
              </a:rPr>
              <a:t>Vélia</a:t>
            </a:r>
            <a:r>
              <a:rPr lang="en-US" sz="1200" dirty="0">
                <a:solidFill>
                  <a:schemeClr val="tx1"/>
                </a:solidFill>
              </a:rPr>
              <a:t> Ferreira </a:t>
            </a:r>
            <a:r>
              <a:rPr lang="en-US" sz="1200" dirty="0" err="1">
                <a:solidFill>
                  <a:schemeClr val="tx1"/>
                </a:solidFill>
              </a:rPr>
              <a:t>Mendonça</a:t>
            </a:r>
            <a:r>
              <a:rPr lang="en-US" sz="1200" dirty="0">
                <a:solidFill>
                  <a:schemeClr val="tx1"/>
                </a:solidFill>
              </a:rPr>
              <a:t>, L., Sofia Monteiro Sampaio, R., de Castro-Lopes, M. P. D., &amp; Ribeiro de Azevedo, L. F. (2018). The Impact of Anxiety and Depression on the Outcomes of Chronic Low Back Pain Multidisciplinary Pain Management—A Multicenter Prospective Cohort Study in Pain Clinics with One-Year Follow-up. Pain Medicine.</a:t>
            </a:r>
          </a:p>
          <a:p>
            <a:pPr>
              <a:lnSpc>
                <a:spcPct val="100000"/>
              </a:lnSpc>
              <a:buFont typeface="Wingdings" pitchFamily="2" charset="2"/>
              <a:buAutoNum type="arabicPeriod"/>
            </a:pPr>
            <a:endParaRPr lang="en-US" sz="1600" dirty="0">
              <a:effectLst/>
              <a:latin typeface="Calibri" panose="020F0502020204030204" pitchFamily="34" charset="0"/>
              <a:ea typeface="Malgun Gothic" panose="020B0503020000020004" pitchFamily="34" charset="-127"/>
            </a:endParaRPr>
          </a:p>
          <a:p>
            <a:endParaRPr lang="en-US" sz="700" dirty="0"/>
          </a:p>
        </p:txBody>
      </p:sp>
      <p:sp>
        <p:nvSpPr>
          <p:cNvPr id="6" name="Slide Number Placeholder 5">
            <a:extLst>
              <a:ext uri="{FF2B5EF4-FFF2-40B4-BE49-F238E27FC236}">
                <a16:creationId xmlns:a16="http://schemas.microsoft.com/office/drawing/2014/main" id="{9384FDFB-EA14-5A42-BEE1-F7B6EF99C2FB}"/>
              </a:ext>
            </a:extLst>
          </p:cNvPr>
          <p:cNvSpPr>
            <a:spLocks noGrp="1"/>
          </p:cNvSpPr>
          <p:nvPr>
            <p:ph type="sldNum" sz="quarter" idx="12"/>
          </p:nvPr>
        </p:nvSpPr>
        <p:spPr/>
        <p:txBody>
          <a:bodyPr/>
          <a:lstStyle/>
          <a:p>
            <a:fld id="{DBA1B0FB-D917-4C8C-928F-313BD683BF39}" type="slidenum">
              <a:rPr lang="en-US" smtClean="0"/>
              <a:t>22</a:t>
            </a:fld>
            <a:endParaRPr lang="en-US"/>
          </a:p>
        </p:txBody>
      </p:sp>
    </p:spTree>
    <p:extLst>
      <p:ext uri="{BB962C8B-B14F-4D97-AF65-F5344CB8AC3E}">
        <p14:creationId xmlns:p14="http://schemas.microsoft.com/office/powerpoint/2010/main" val="3317365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CE94E-AE67-460D-A775-39851465465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AF41054-7020-4F85-8EEF-9E65459560E3}"/>
              </a:ext>
            </a:extLst>
          </p:cNvPr>
          <p:cNvSpPr>
            <a:spLocks noGrp="1"/>
          </p:cNvSpPr>
          <p:nvPr>
            <p:ph idx="1"/>
          </p:nvPr>
        </p:nvSpPr>
        <p:spPr>
          <a:xfrm>
            <a:off x="339847" y="1215275"/>
            <a:ext cx="11090274" cy="3979625"/>
          </a:xfrm>
        </p:spPr>
        <p:txBody>
          <a:bodyPr/>
          <a:lstStyle/>
          <a:p>
            <a:pPr>
              <a:lnSpc>
                <a:spcPct val="100000"/>
              </a:lnSpc>
              <a:buAutoNum type="arabicPeriod" startAt="9"/>
            </a:pPr>
            <a:r>
              <a:rPr lang="en-US" sz="1200" dirty="0" err="1">
                <a:solidFill>
                  <a:schemeClr val="tx1"/>
                </a:solidFill>
              </a:rPr>
              <a:t>Kamper</a:t>
            </a:r>
            <a:r>
              <a:rPr lang="en-US" sz="1200" dirty="0">
                <a:solidFill>
                  <a:schemeClr val="tx1"/>
                </a:solidFill>
              </a:rPr>
              <a:t>, S. J., Apeldoorn, A. T., </a:t>
            </a:r>
            <a:r>
              <a:rPr lang="en-US" sz="1200" dirty="0" err="1">
                <a:solidFill>
                  <a:schemeClr val="tx1"/>
                </a:solidFill>
              </a:rPr>
              <a:t>Chiarotto</a:t>
            </a:r>
            <a:r>
              <a:rPr lang="en-US" sz="1200" dirty="0">
                <a:solidFill>
                  <a:schemeClr val="tx1"/>
                </a:solidFill>
              </a:rPr>
              <a:t>, A., </a:t>
            </a:r>
            <a:r>
              <a:rPr lang="en-US" sz="1200" dirty="0" err="1">
                <a:solidFill>
                  <a:schemeClr val="tx1"/>
                </a:solidFill>
              </a:rPr>
              <a:t>Smeets</a:t>
            </a:r>
            <a:r>
              <a:rPr lang="en-US" sz="1200" dirty="0">
                <a:solidFill>
                  <a:schemeClr val="tx1"/>
                </a:solidFill>
              </a:rPr>
              <a:t>, R. J. E. M., </a:t>
            </a:r>
            <a:r>
              <a:rPr lang="en-US" sz="1200" dirty="0" err="1">
                <a:solidFill>
                  <a:schemeClr val="tx1"/>
                </a:solidFill>
              </a:rPr>
              <a:t>Ostelo</a:t>
            </a:r>
            <a:r>
              <a:rPr lang="en-US" sz="1200" dirty="0">
                <a:solidFill>
                  <a:schemeClr val="tx1"/>
                </a:solidFill>
              </a:rPr>
              <a:t>, R. W. J. G., Guzman, J., &amp; Van </a:t>
            </a:r>
            <a:r>
              <a:rPr lang="en-US" sz="1200" dirty="0" err="1">
                <a:solidFill>
                  <a:schemeClr val="tx1"/>
                </a:solidFill>
              </a:rPr>
              <a:t>Tulder</a:t>
            </a:r>
            <a:r>
              <a:rPr lang="en-US" sz="1200" dirty="0">
                <a:solidFill>
                  <a:schemeClr val="tx1"/>
                </a:solidFill>
              </a:rPr>
              <a:t>, M. W. (2015). Multidisciplinary biopsychosocial rehabilitation for chronic low back pain: Cochrane systematic review and meta-analysis. </a:t>
            </a:r>
            <a:r>
              <a:rPr lang="en-US" sz="1200" dirty="0" err="1">
                <a:solidFill>
                  <a:schemeClr val="tx1"/>
                </a:solidFill>
              </a:rPr>
              <a:t>Bmj</a:t>
            </a:r>
            <a:r>
              <a:rPr lang="en-US" sz="1200" dirty="0">
                <a:solidFill>
                  <a:schemeClr val="tx1"/>
                </a:solidFill>
              </a:rPr>
              <a:t>, 350, h444.</a:t>
            </a:r>
          </a:p>
          <a:p>
            <a:pPr>
              <a:lnSpc>
                <a:spcPct val="100000"/>
              </a:lnSpc>
              <a:buAutoNum type="arabicPeriod" startAt="9"/>
            </a:pPr>
            <a:r>
              <a:rPr lang="en-US" sz="1200" dirty="0" err="1">
                <a:solidFill>
                  <a:schemeClr val="tx1"/>
                </a:solidFill>
              </a:rPr>
              <a:t>Vowkles</a:t>
            </a:r>
            <a:r>
              <a:rPr lang="en-US" sz="1200" dirty="0">
                <a:solidFill>
                  <a:schemeClr val="tx1"/>
                </a:solidFill>
              </a:rPr>
              <a:t>, K.E., McCracken, L.M., O’Brien, J.Z. (2011). Acceptance and values-based action in chronic pain: a three-year follow-up analysis of treatment effectiveness and process. </a:t>
            </a:r>
            <a:r>
              <a:rPr lang="en-US" sz="1200" dirty="0" err="1">
                <a:solidFill>
                  <a:schemeClr val="tx1"/>
                </a:solidFill>
              </a:rPr>
              <a:t>Behav</a:t>
            </a:r>
            <a:r>
              <a:rPr lang="en-US" sz="1200" dirty="0">
                <a:solidFill>
                  <a:schemeClr val="tx1"/>
                </a:solidFill>
              </a:rPr>
              <a:t> Res </a:t>
            </a:r>
            <a:r>
              <a:rPr lang="en-US" sz="1200" dirty="0" err="1">
                <a:solidFill>
                  <a:schemeClr val="tx1"/>
                </a:solidFill>
              </a:rPr>
              <a:t>Ther</a:t>
            </a:r>
            <a:r>
              <a:rPr lang="en-US" sz="1200" dirty="0">
                <a:solidFill>
                  <a:schemeClr val="tx1"/>
                </a:solidFill>
              </a:rPr>
              <a:t>, 49(11), 748-755.</a:t>
            </a:r>
          </a:p>
          <a:p>
            <a:pPr>
              <a:lnSpc>
                <a:spcPct val="100000"/>
              </a:lnSpc>
              <a:buAutoNum type="arabicPeriod" startAt="9"/>
            </a:pPr>
            <a:r>
              <a:rPr lang="en-US" sz="1200" dirty="0">
                <a:solidFill>
                  <a:schemeClr val="tx1"/>
                </a:solidFill>
              </a:rPr>
              <a:t>McCracken, L. M., Davies, M., Scott, W., </a:t>
            </a:r>
            <a:r>
              <a:rPr lang="en-US" sz="1200" dirty="0" err="1">
                <a:solidFill>
                  <a:schemeClr val="tx1"/>
                </a:solidFill>
              </a:rPr>
              <a:t>Paroli</a:t>
            </a:r>
            <a:r>
              <a:rPr lang="en-US" sz="1200" dirty="0">
                <a:solidFill>
                  <a:schemeClr val="tx1"/>
                </a:solidFill>
              </a:rPr>
              <a:t>, M., Harris, S., &amp; Sanderson, K. (2015). Can a psychologically based treatment help people to live with chronic pain when they are seeking a procedure to reduce it? Pain Medicine, 16(3), 451-459.</a:t>
            </a:r>
          </a:p>
          <a:p>
            <a:pPr>
              <a:lnSpc>
                <a:spcPct val="100000"/>
              </a:lnSpc>
              <a:buAutoNum type="arabicPeriod" startAt="9"/>
            </a:pPr>
            <a:r>
              <a:rPr lang="en-US" sz="1200" dirty="0" err="1">
                <a:solidFill>
                  <a:schemeClr val="tx1"/>
                </a:solidFill>
              </a:rPr>
              <a:t>Veehof</a:t>
            </a:r>
            <a:r>
              <a:rPr lang="en-US" sz="1200" dirty="0">
                <a:solidFill>
                  <a:schemeClr val="tx1"/>
                </a:solidFill>
              </a:rPr>
              <a:t>, M. M., </a:t>
            </a:r>
            <a:r>
              <a:rPr lang="en-US" sz="1200" dirty="0" err="1">
                <a:solidFill>
                  <a:schemeClr val="tx1"/>
                </a:solidFill>
              </a:rPr>
              <a:t>Oskam</a:t>
            </a:r>
            <a:r>
              <a:rPr lang="en-US" sz="1200" dirty="0">
                <a:solidFill>
                  <a:schemeClr val="tx1"/>
                </a:solidFill>
              </a:rPr>
              <a:t>, M. J., </a:t>
            </a:r>
            <a:r>
              <a:rPr lang="en-US" sz="1200" dirty="0" err="1">
                <a:solidFill>
                  <a:schemeClr val="tx1"/>
                </a:solidFill>
              </a:rPr>
              <a:t>Schreurs</a:t>
            </a:r>
            <a:r>
              <a:rPr lang="en-US" sz="1200" dirty="0">
                <a:solidFill>
                  <a:schemeClr val="tx1"/>
                </a:solidFill>
              </a:rPr>
              <a:t>, K. M., &amp; </a:t>
            </a:r>
            <a:r>
              <a:rPr lang="en-US" sz="1200" dirty="0" err="1">
                <a:solidFill>
                  <a:schemeClr val="tx1"/>
                </a:solidFill>
              </a:rPr>
              <a:t>Bohlmeijer</a:t>
            </a:r>
            <a:r>
              <a:rPr lang="en-US" sz="1200" dirty="0">
                <a:solidFill>
                  <a:schemeClr val="tx1"/>
                </a:solidFill>
              </a:rPr>
              <a:t>, E. T. (2011). Acceptance-based interventions for the treatment of chronic pain: a systematic review and meta-analysis. PAIN®, 152(3), 533-542</a:t>
            </a:r>
          </a:p>
          <a:p>
            <a:pPr>
              <a:lnSpc>
                <a:spcPct val="100000"/>
              </a:lnSpc>
              <a:buAutoNum type="arabicPeriod" startAt="9"/>
            </a:pPr>
            <a:r>
              <a:rPr lang="en-US" sz="1200" dirty="0">
                <a:solidFill>
                  <a:schemeClr val="tx1"/>
                </a:solidFill>
              </a:rPr>
              <a:t>McCracken, L. M., &amp; Morley, S. (2014). The psychological flexibility model: a basis for integration and progress in psychological approaches to chronic pain management. The Journal of Pain, 15(3), 221-234.</a:t>
            </a:r>
          </a:p>
          <a:p>
            <a:pPr>
              <a:lnSpc>
                <a:spcPct val="100000"/>
              </a:lnSpc>
              <a:buAutoNum type="arabicPeriod" startAt="9"/>
            </a:pPr>
            <a:r>
              <a:rPr lang="en-US" sz="1200" dirty="0">
                <a:solidFill>
                  <a:schemeClr val="tx1"/>
                </a:solidFill>
              </a:rPr>
              <a:t>Jordan, K., Dunn, K. M., Lewis, M., &amp; Croft, P. (2006). A minimal clinically important difference was derived for the Roland-Morris Disability Questionnaire for low back pain. Journal of clinical  epidemiology, 59(1), 45-52</a:t>
            </a:r>
          </a:p>
          <a:p>
            <a:pPr>
              <a:lnSpc>
                <a:spcPct val="100000"/>
              </a:lnSpc>
              <a:buAutoNum type="arabicPeriod" startAt="9"/>
            </a:pPr>
            <a:r>
              <a:rPr lang="en-US" sz="1200" dirty="0">
                <a:solidFill>
                  <a:schemeClr val="tx1"/>
                </a:solidFill>
              </a:rPr>
              <a:t>Lee, H., </a:t>
            </a:r>
            <a:r>
              <a:rPr lang="en-US" sz="1200" dirty="0" err="1">
                <a:solidFill>
                  <a:schemeClr val="tx1"/>
                </a:solidFill>
              </a:rPr>
              <a:t>Hübscher</a:t>
            </a:r>
            <a:r>
              <a:rPr lang="en-US" sz="1200" dirty="0">
                <a:solidFill>
                  <a:schemeClr val="tx1"/>
                </a:solidFill>
              </a:rPr>
              <a:t>, M., Moseley, G. L., </a:t>
            </a:r>
            <a:r>
              <a:rPr lang="en-US" sz="1200" dirty="0" err="1">
                <a:solidFill>
                  <a:schemeClr val="tx1"/>
                </a:solidFill>
              </a:rPr>
              <a:t>Kamper</a:t>
            </a:r>
            <a:r>
              <a:rPr lang="en-US" sz="1200" dirty="0">
                <a:solidFill>
                  <a:schemeClr val="tx1"/>
                </a:solidFill>
              </a:rPr>
              <a:t>, S. J., Traeger, A. C., Mansell, G., &amp; McAuley, J. H. (2015). How does pain lead to disability? A systematic review and meta-analysis of mediation studies in people with back and neck pain. Pain, 156(6), 988-997</a:t>
            </a:r>
          </a:p>
          <a:p>
            <a:pPr>
              <a:lnSpc>
                <a:spcPct val="100000"/>
              </a:lnSpc>
              <a:buAutoNum type="arabicPeriod" startAt="9"/>
            </a:pPr>
            <a:r>
              <a:rPr lang="en-US" sz="1200" b="0" i="0" kern="1200" dirty="0">
                <a:solidFill>
                  <a:schemeClr val="tx1"/>
                </a:solidFill>
                <a:effectLst/>
                <a:latin typeface="+mn-lt"/>
                <a:ea typeface="+mn-ea"/>
                <a:cs typeface="+mn-cs"/>
              </a:rPr>
              <a:t>You, D. S., Ziadni, M. S., Cooley, C. E., Talavera, D. C., Mackey, S. C., &amp; Poupore-King, H. (2021). Effectiveness of a multidisciplinary rehabilitation program in real-world patients with chronic back pain: A pilot cohort data analysis. </a:t>
            </a:r>
            <a:r>
              <a:rPr lang="en-US" sz="1200" b="0" i="1" kern="1200" dirty="0">
                <a:solidFill>
                  <a:schemeClr val="tx1"/>
                </a:solidFill>
                <a:effectLst/>
                <a:latin typeface="+mn-lt"/>
                <a:ea typeface="+mn-ea"/>
                <a:cs typeface="+mn-cs"/>
              </a:rPr>
              <a:t>Journal of Back and Musculoskeletal Rehabilitation</a:t>
            </a:r>
            <a:r>
              <a:rPr lang="en-US" sz="1200" b="0" i="0" kern="1200" dirty="0">
                <a:solidFill>
                  <a:schemeClr val="tx1"/>
                </a:solidFill>
                <a:effectLst/>
                <a:latin typeface="+mn-lt"/>
                <a:ea typeface="+mn-ea"/>
                <a:cs typeface="+mn-cs"/>
              </a:rPr>
              <a:t>, (Preprint), 1-9.</a:t>
            </a:r>
          </a:p>
          <a:p>
            <a:pPr>
              <a:lnSpc>
                <a:spcPct val="100000"/>
              </a:lnSpc>
              <a:buAutoNum type="arabicPeriod" startAt="9"/>
            </a:pPr>
            <a:r>
              <a:rPr lang="en-US" sz="1200" dirty="0">
                <a:solidFill>
                  <a:schemeClr val="tx1"/>
                </a:solidFill>
                <a:effectLst/>
                <a:latin typeface="Times New Roman" panose="02020603050405020304" pitchFamily="18" charset="0"/>
                <a:ea typeface="Malgun Gothic" panose="020B0503020000020004" pitchFamily="34" charset="-127"/>
              </a:rPr>
              <a:t> </a:t>
            </a:r>
            <a:r>
              <a:rPr lang="en-US" sz="1200" b="0" i="0" dirty="0" err="1">
                <a:solidFill>
                  <a:schemeClr val="tx1"/>
                </a:solidFill>
                <a:effectLst/>
                <a:latin typeface="Roboto" panose="02000000000000000000" pitchFamily="2" charset="0"/>
              </a:rPr>
              <a:t>Vowles</a:t>
            </a:r>
            <a:r>
              <a:rPr lang="en-US" sz="1200" b="0" i="0" dirty="0">
                <a:solidFill>
                  <a:schemeClr val="tx1"/>
                </a:solidFill>
                <a:effectLst/>
                <a:latin typeface="Roboto" panose="02000000000000000000" pitchFamily="2" charset="0"/>
              </a:rPr>
              <a:t>, K. E., Fink, B. C., &amp; Cohen, L. L. (2014). Acceptance and Commitment Therapy for chronic pain: A diary study of treatment process in relation to reliable change in disability. </a:t>
            </a:r>
            <a:r>
              <a:rPr lang="en-US" sz="1200" b="0" i="1" dirty="0">
                <a:solidFill>
                  <a:schemeClr val="tx1"/>
                </a:solidFill>
                <a:effectLst/>
                <a:latin typeface="Roboto" panose="02000000000000000000" pitchFamily="2" charset="0"/>
              </a:rPr>
              <a:t>Journal of contextual behavioral science</a:t>
            </a:r>
            <a:r>
              <a:rPr lang="en-US" sz="1200" b="0" i="0" dirty="0">
                <a:solidFill>
                  <a:schemeClr val="tx1"/>
                </a:solidFill>
                <a:effectLst/>
                <a:latin typeface="Roboto" panose="02000000000000000000" pitchFamily="2" charset="0"/>
              </a:rPr>
              <a:t>, </a:t>
            </a:r>
            <a:r>
              <a:rPr lang="en-US" sz="1200" b="0" i="1" dirty="0">
                <a:solidFill>
                  <a:schemeClr val="tx1"/>
                </a:solidFill>
                <a:effectLst/>
                <a:latin typeface="Roboto" panose="02000000000000000000" pitchFamily="2" charset="0"/>
              </a:rPr>
              <a:t>3</a:t>
            </a:r>
            <a:r>
              <a:rPr lang="en-US" sz="1200" b="0" i="0" dirty="0">
                <a:solidFill>
                  <a:schemeClr val="tx1"/>
                </a:solidFill>
                <a:effectLst/>
                <a:latin typeface="Roboto" panose="02000000000000000000" pitchFamily="2" charset="0"/>
              </a:rPr>
              <a:t>(2), 74–80. https://doi.org/10.1016/j.jcbs.2014.04.003</a:t>
            </a:r>
            <a:endParaRPr lang="en-US" sz="1000" dirty="0">
              <a:solidFill>
                <a:schemeClr val="tx1"/>
              </a:solidFill>
              <a:effectLst/>
              <a:latin typeface="Calibri" panose="020F0502020204030204" pitchFamily="34" charset="0"/>
              <a:ea typeface="Malgun Gothic" panose="020B0503020000020004" pitchFamily="34" charset="-127"/>
            </a:endParaRPr>
          </a:p>
          <a:p>
            <a:pPr>
              <a:lnSpc>
                <a:spcPct val="100000"/>
              </a:lnSpc>
              <a:buFont typeface="Arial" panose="020B0604020202020204" pitchFamily="34" charset="0"/>
              <a:buAutoNum type="arabicPeriod"/>
            </a:pPr>
            <a:endParaRPr lang="en-US" sz="1200" b="0" i="0" kern="1200" dirty="0">
              <a:solidFill>
                <a:schemeClr val="tx1"/>
              </a:solidFill>
              <a:effectLst/>
              <a:latin typeface="+mn-lt"/>
              <a:ea typeface="+mn-ea"/>
              <a:cs typeface="+mn-cs"/>
            </a:endParaRPr>
          </a:p>
          <a:p>
            <a:pPr>
              <a:lnSpc>
                <a:spcPct val="100000"/>
              </a:lnSpc>
              <a:buAutoNum type="arabicPeriod"/>
            </a:pPr>
            <a:endParaRPr lang="en-US" sz="1200" dirty="0">
              <a:solidFill>
                <a:schemeClr val="tx1"/>
              </a:solidFill>
            </a:endParaRPr>
          </a:p>
          <a:p>
            <a:pPr marL="0" indent="0">
              <a:buNone/>
            </a:pPr>
            <a:endParaRPr lang="en-US" sz="1200" dirty="0">
              <a:solidFill>
                <a:schemeClr val="tx1"/>
              </a:solidFill>
            </a:endParaRPr>
          </a:p>
          <a:p>
            <a:endParaRPr lang="en-US" sz="1200" dirty="0">
              <a:solidFill>
                <a:schemeClr val="tx1"/>
              </a:solidFill>
            </a:endParaRPr>
          </a:p>
        </p:txBody>
      </p:sp>
      <p:sp>
        <p:nvSpPr>
          <p:cNvPr id="6" name="Slide Number Placeholder 5">
            <a:extLst>
              <a:ext uri="{FF2B5EF4-FFF2-40B4-BE49-F238E27FC236}">
                <a16:creationId xmlns:a16="http://schemas.microsoft.com/office/drawing/2014/main" id="{C2BC1DCA-585F-448A-9214-34DB13E86A23}"/>
              </a:ext>
            </a:extLst>
          </p:cNvPr>
          <p:cNvSpPr>
            <a:spLocks noGrp="1"/>
          </p:cNvSpPr>
          <p:nvPr>
            <p:ph type="sldNum" sz="quarter" idx="12"/>
          </p:nvPr>
        </p:nvSpPr>
        <p:spPr/>
        <p:txBody>
          <a:bodyPr/>
          <a:lstStyle/>
          <a:p>
            <a:fld id="{DBA1B0FB-D917-4C8C-928F-313BD683BF39}" type="slidenum">
              <a:rPr lang="en-US" smtClean="0"/>
              <a:t>23</a:t>
            </a:fld>
            <a:endParaRPr lang="en-US"/>
          </a:p>
        </p:txBody>
      </p:sp>
    </p:spTree>
    <p:extLst>
      <p:ext uri="{BB962C8B-B14F-4D97-AF65-F5344CB8AC3E}">
        <p14:creationId xmlns:p14="http://schemas.microsoft.com/office/powerpoint/2010/main" val="1227335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4" y="549275"/>
            <a:ext cx="3565524" cy="1997855"/>
          </a:xfrm>
        </p:spPr>
        <p:txBody>
          <a:bodyPr/>
          <a:lstStyle/>
          <a:p>
            <a:r>
              <a:rPr lang="en-US" dirty="0"/>
              <a:t>Objectives</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550863" y="2677306"/>
            <a:ext cx="3565525" cy="3983794"/>
          </a:xfrm>
        </p:spPr>
        <p:txBody>
          <a:bodyPr/>
          <a:lstStyle/>
          <a:p>
            <a:r>
              <a:rPr lang="en-US" dirty="0"/>
              <a:t>Describe the use of ACT and PT for chronic pain </a:t>
            </a:r>
          </a:p>
          <a:p>
            <a:r>
              <a:rPr lang="en-US" dirty="0"/>
              <a:t>Discover Back in </a:t>
            </a:r>
            <a:r>
              <a:rPr lang="en-US" dirty="0" err="1"/>
              <a:t>ACTion</a:t>
            </a:r>
            <a:r>
              <a:rPr lang="en-US" dirty="0"/>
              <a:t>:  Interdisciplinary program that prioritizes ACT and PT in Pain Care</a:t>
            </a:r>
          </a:p>
          <a:p>
            <a:r>
              <a:rPr lang="en-US" dirty="0"/>
              <a:t>Analyze Back In </a:t>
            </a:r>
            <a:r>
              <a:rPr lang="en-US" dirty="0" err="1"/>
              <a:t>ACTion</a:t>
            </a:r>
            <a:r>
              <a:rPr lang="en-US" dirty="0"/>
              <a:t> Outcomes in a real-world clinic </a:t>
            </a:r>
          </a:p>
        </p:txBody>
      </p:sp>
      <p:pic>
        <p:nvPicPr>
          <p:cNvPr id="8" name="Picture Placeholder 7" descr="Digital Data">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5208928" y="1596771"/>
            <a:ext cx="3448558" cy="3448558"/>
          </a:xfrm>
        </p:spPr>
      </p:pic>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918575" y="596392"/>
            <a:ext cx="2263776" cy="2263776"/>
          </a:xfrm>
        </p:spPr>
      </p:pic>
      <p:pic>
        <p:nvPicPr>
          <p:cNvPr id="12" name="Picture Placeholder 11" descr="Data Background">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9091612" y="3324733"/>
            <a:ext cx="2936876" cy="2936876"/>
          </a:xfrm>
        </p:spPr>
      </p:pic>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a:t>
            </a:fld>
            <a:endParaRPr lang="en-US"/>
          </a:p>
        </p:txBody>
      </p:sp>
    </p:spTree>
    <p:extLst>
      <p:ext uri="{BB962C8B-B14F-4D97-AF65-F5344CB8AC3E}">
        <p14:creationId xmlns:p14="http://schemas.microsoft.com/office/powerpoint/2010/main" val="139418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4</a:t>
            </a:fld>
            <a:endParaRPr lang="en-US">
              <a:solidFill>
                <a:schemeClr val="tx1">
                  <a:alpha val="80000"/>
                </a:schemeClr>
              </a:solidFill>
            </a:endParaRPr>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idx="4294967295"/>
          </p:nvPr>
        </p:nvSpPr>
        <p:spPr>
          <a:xfrm>
            <a:off x="689807" y="91326"/>
            <a:ext cx="3565525" cy="2251075"/>
          </a:xfrm>
        </p:spPr>
        <p:txBody>
          <a:bodyPr vert="horz" wrap="square" lIns="0" tIns="0" rIns="0" bIns="0" rtlCol="0" anchor="b" anchorCtr="0">
            <a:normAutofit/>
          </a:bodyPr>
          <a:lstStyle/>
          <a:p>
            <a:pPr>
              <a:lnSpc>
                <a:spcPct val="100000"/>
              </a:lnSpc>
            </a:pPr>
            <a:r>
              <a:rPr lang="en-US" sz="4800" kern="1200" dirty="0">
                <a:solidFill>
                  <a:schemeClr val="tx1"/>
                </a:solidFill>
                <a:latin typeface="+mj-lt"/>
                <a:ea typeface="+mj-ea"/>
                <a:cs typeface="+mj-cs"/>
              </a:rPr>
              <a:t>ACT in Pain  Care</a:t>
            </a: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4294967295"/>
          </p:nvPr>
        </p:nvSpPr>
        <p:spPr>
          <a:xfrm>
            <a:off x="689807" y="2842951"/>
            <a:ext cx="3565525" cy="2289175"/>
          </a:xfrm>
        </p:spPr>
        <p:txBody>
          <a:bodyPr vert="horz" wrap="square" lIns="0" tIns="0" rIns="0" bIns="0" rtlCol="0">
            <a:normAutofit/>
          </a:bodyPr>
          <a:lstStyle/>
          <a:p>
            <a:pPr marL="0" indent="0">
              <a:lnSpc>
                <a:spcPct val="100000"/>
              </a:lnSpc>
            </a:pPr>
            <a:r>
              <a:rPr lang="en-US" sz="2000" kern="1200" dirty="0">
                <a:latin typeface="+mn-lt"/>
                <a:ea typeface="+mn-ea"/>
                <a:cs typeface="+mn-cs"/>
              </a:rPr>
              <a:t>ACT improves exercise behaviors</a:t>
            </a:r>
          </a:p>
          <a:p>
            <a:pPr marL="0" indent="0">
              <a:lnSpc>
                <a:spcPct val="100000"/>
              </a:lnSpc>
            </a:pPr>
            <a:r>
              <a:rPr lang="en-US" sz="2000" kern="1200" dirty="0">
                <a:latin typeface="+mn-lt"/>
                <a:ea typeface="+mn-ea"/>
                <a:cs typeface="+mn-cs"/>
              </a:rPr>
              <a:t>ACT is favored over controls for chronic pain</a:t>
            </a:r>
          </a:p>
          <a:p>
            <a:pPr marL="0" indent="0">
              <a:lnSpc>
                <a:spcPct val="100000"/>
              </a:lnSpc>
            </a:pPr>
            <a:r>
              <a:rPr lang="en-US" sz="2000" kern="1200" dirty="0">
                <a:latin typeface="+mn-lt"/>
                <a:ea typeface="+mn-ea"/>
                <a:cs typeface="+mn-cs"/>
              </a:rPr>
              <a:t>Psychologically informed ACT delivered by PT’s</a:t>
            </a:r>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51199" r="17459"/>
          <a:stretch/>
        </p:blipFill>
        <p:spPr>
          <a:xfrm>
            <a:off x="12145963" y="0"/>
            <a:ext cx="46037" cy="6858000"/>
          </a:xfrm>
          <a:custGeom>
            <a:avLst/>
            <a:gdLst/>
            <a:ahLst/>
            <a:cxnLst/>
            <a:rect l="l" t="t" r="r" b="b"/>
            <a:pathLst>
              <a:path w="3821133" h="6858000">
                <a:moveTo>
                  <a:pt x="0" y="0"/>
                </a:moveTo>
                <a:lnTo>
                  <a:pt x="3821133" y="0"/>
                </a:lnTo>
                <a:lnTo>
                  <a:pt x="3821133" y="6858000"/>
                </a:lnTo>
                <a:lnTo>
                  <a:pt x="0" y="6858000"/>
                </a:lnTo>
                <a:close/>
              </a:path>
            </a:pathLst>
          </a:custGeom>
        </p:spPr>
      </p:pic>
      <p:pic>
        <p:nvPicPr>
          <p:cNvPr id="9" name="Content Placeholder 3" descr="Diagram&#10;&#10;Description automatically generated">
            <a:extLst>
              <a:ext uri="{FF2B5EF4-FFF2-40B4-BE49-F238E27FC236}">
                <a16:creationId xmlns:a16="http://schemas.microsoft.com/office/drawing/2014/main" id="{CF560DC9-879D-D74F-A9D6-AA97B27EAF0F}"/>
              </a:ext>
            </a:extLst>
          </p:cNvPr>
          <p:cNvPicPr>
            <a:picLocks noChangeAspect="1"/>
          </p:cNvPicPr>
          <p:nvPr/>
        </p:nvPicPr>
        <p:blipFill rotWithShape="1">
          <a:blip r:embed="rId4"/>
          <a:srcRect l="-867" t="245" b="-243"/>
          <a:stretch/>
        </p:blipFill>
        <p:spPr>
          <a:xfrm>
            <a:off x="4945139" y="704784"/>
            <a:ext cx="6986419" cy="5367808"/>
          </a:xfrm>
          <a:custGeom>
            <a:avLst/>
            <a:gdLst/>
            <a:ahLst/>
            <a:cxnLst/>
            <a:rect l="l" t="t" r="r" b="b"/>
            <a:pathLst>
              <a:path w="3821133" h="6858000">
                <a:moveTo>
                  <a:pt x="0" y="0"/>
                </a:moveTo>
                <a:lnTo>
                  <a:pt x="3821133" y="0"/>
                </a:lnTo>
                <a:lnTo>
                  <a:pt x="3821133" y="6858000"/>
                </a:lnTo>
                <a:lnTo>
                  <a:pt x="0" y="6858000"/>
                </a:lnTo>
                <a:close/>
              </a:path>
            </a:pathLst>
          </a:custGeom>
        </p:spPr>
      </p:pic>
    </p:spTree>
    <p:extLst>
      <p:ext uri="{BB962C8B-B14F-4D97-AF65-F5344CB8AC3E}">
        <p14:creationId xmlns:p14="http://schemas.microsoft.com/office/powerpoint/2010/main" val="341115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594842" cy="3213958"/>
          </a:xfrm>
        </p:spPr>
        <p:txBody>
          <a:bodyPr vert="horz" wrap="square" lIns="0" tIns="0" rIns="0" bIns="0" rtlCol="0" anchor="b" anchorCtr="0">
            <a:normAutofit/>
          </a:bodyPr>
          <a:lstStyle/>
          <a:p>
            <a:pPr>
              <a:lnSpc>
                <a:spcPct val="100000"/>
              </a:lnSpc>
            </a:pPr>
            <a:br>
              <a:rPr lang="en-US" dirty="0"/>
            </a:br>
            <a:r>
              <a:rPr lang="en-US" dirty="0"/>
              <a:t>Back in </a:t>
            </a:r>
            <a:r>
              <a:rPr lang="en-US" dirty="0" err="1"/>
              <a:t>ACTion</a:t>
            </a:r>
            <a:endParaRPr lang="en-US" sz="6400" kern="1200" dirty="0">
              <a:latin typeface="+mj-lt"/>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672953" y="3763233"/>
            <a:ext cx="5594842" cy="2265216"/>
          </a:xfrm>
        </p:spPr>
        <p:txBody>
          <a:bodyPr vert="horz" wrap="square" lIns="0" tIns="0" rIns="0" bIns="0" rtlCol="0" anchor="t">
            <a:normAutofit/>
          </a:bodyPr>
          <a:lstStyle/>
          <a:p>
            <a:pPr marL="0" indent="0">
              <a:lnSpc>
                <a:spcPct val="100000"/>
              </a:lnSpc>
            </a:pPr>
            <a:r>
              <a:rPr lang="en-US" dirty="0">
                <a:solidFill>
                  <a:srgbClr val="FFFFFF">
                    <a:alpha val="60000"/>
                  </a:srgbClr>
                </a:solidFill>
              </a:rPr>
              <a:t>Physical Therapist and Pain Psychology as treatment providers to deliver ACT for chronic pain</a:t>
            </a:r>
          </a:p>
          <a:p>
            <a:pPr marL="0" indent="0">
              <a:lnSpc>
                <a:spcPct val="100000"/>
              </a:lnSpc>
            </a:pPr>
            <a:r>
              <a:rPr lang="en-US" dirty="0"/>
              <a:t>Patient outcomes from ACT based care</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5</a:t>
            </a:fld>
            <a:endParaRPr lang="en-US"/>
          </a:p>
        </p:txBody>
      </p:sp>
    </p:spTree>
    <p:extLst>
      <p:ext uri="{BB962C8B-B14F-4D97-AF65-F5344CB8AC3E}">
        <p14:creationId xmlns:p14="http://schemas.microsoft.com/office/powerpoint/2010/main" val="2022974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Backs in Action Content</a:t>
            </a:r>
          </a:p>
        </p:txBody>
      </p:sp>
      <p:sp>
        <p:nvSpPr>
          <p:cNvPr id="5" name="Content Placeholder 4">
            <a:extLst>
              <a:ext uri="{FF2B5EF4-FFF2-40B4-BE49-F238E27FC236}">
                <a16:creationId xmlns:a16="http://schemas.microsoft.com/office/drawing/2014/main" id="{6D72B293-01F8-4619-A972-9C220965E916}"/>
              </a:ext>
            </a:extLst>
          </p:cNvPr>
          <p:cNvSpPr>
            <a:spLocks noGrp="1"/>
          </p:cNvSpPr>
          <p:nvPr>
            <p:ph idx="1"/>
          </p:nvPr>
        </p:nvSpPr>
        <p:spPr/>
        <p:txBody>
          <a:bodyPr/>
          <a:lstStyle/>
          <a:p>
            <a:endParaRPr lang="en-US"/>
          </a:p>
        </p:txBody>
      </p:sp>
      <p:graphicFrame>
        <p:nvGraphicFramePr>
          <p:cNvPr id="6" name="Content Placeholder 3">
            <a:extLst>
              <a:ext uri="{FF2B5EF4-FFF2-40B4-BE49-F238E27FC236}">
                <a16:creationId xmlns:a16="http://schemas.microsoft.com/office/drawing/2014/main" id="{8AE8DFAE-2FB6-401B-BB92-276D2285136D}"/>
              </a:ext>
            </a:extLst>
          </p:cNvPr>
          <p:cNvGraphicFramePr>
            <a:graphicFrameLocks/>
          </p:cNvGraphicFramePr>
          <p:nvPr/>
        </p:nvGraphicFramePr>
        <p:xfrm>
          <a:off x="789991" y="1972005"/>
          <a:ext cx="10512552" cy="4543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22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550862" y="549275"/>
            <a:ext cx="11091600" cy="1332000"/>
          </a:xfrm>
        </p:spPr>
        <p:txBody>
          <a:bodyPr/>
          <a:lstStyle/>
          <a:p>
            <a:r>
              <a:rPr lang="en-US" dirty="0"/>
              <a:t>Back in </a:t>
            </a:r>
            <a:r>
              <a:rPr lang="en-US" dirty="0" err="1"/>
              <a:t>ACTion</a:t>
            </a:r>
            <a:r>
              <a:rPr lang="en-US" dirty="0"/>
              <a:t>: 6 Week Program</a:t>
            </a:r>
          </a:p>
        </p:txBody>
      </p:sp>
      <p:graphicFrame>
        <p:nvGraphicFramePr>
          <p:cNvPr id="4" name="Content Placeholder 3" descr="Timeline Smart Art Placeholder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4133410891"/>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7</a:t>
            </a:fld>
            <a:endParaRPr lang="en-US"/>
          </a:p>
        </p:txBody>
      </p:sp>
    </p:spTree>
    <p:extLst>
      <p:ext uri="{BB962C8B-B14F-4D97-AF65-F5344CB8AC3E}">
        <p14:creationId xmlns:p14="http://schemas.microsoft.com/office/powerpoint/2010/main" val="394693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1A270-F153-384F-85FD-9745DE78AE52}"/>
              </a:ext>
            </a:extLst>
          </p:cNvPr>
          <p:cNvSpPr>
            <a:spLocks noGrp="1"/>
          </p:cNvSpPr>
          <p:nvPr>
            <p:ph type="title"/>
          </p:nvPr>
        </p:nvSpPr>
        <p:spPr>
          <a:xfrm>
            <a:off x="550863" y="439839"/>
            <a:ext cx="5446303" cy="1842002"/>
          </a:xfrm>
        </p:spPr>
        <p:txBody>
          <a:bodyPr wrap="square" anchor="b">
            <a:normAutofit/>
          </a:bodyPr>
          <a:lstStyle/>
          <a:p>
            <a:r>
              <a:rPr lang="en-US" sz="6400" dirty="0" err="1"/>
              <a:t>Defusion</a:t>
            </a:r>
            <a:r>
              <a:rPr lang="en-US" sz="6400" dirty="0"/>
              <a:t> in the Gym</a:t>
            </a:r>
          </a:p>
        </p:txBody>
      </p:sp>
      <p:pic>
        <p:nvPicPr>
          <p:cNvPr id="8" name="Picture 7" descr="Woman doing dumbbell workout in gym">
            <a:extLst>
              <a:ext uri="{FF2B5EF4-FFF2-40B4-BE49-F238E27FC236}">
                <a16:creationId xmlns:a16="http://schemas.microsoft.com/office/drawing/2014/main" id="{E55B1A81-BB93-A646-B175-14A999F447A5}"/>
              </a:ext>
            </a:extLst>
          </p:cNvPr>
          <p:cNvPicPr>
            <a:picLocks noChangeAspect="1"/>
          </p:cNvPicPr>
          <p:nvPr/>
        </p:nvPicPr>
        <p:blipFill rotWithShape="1">
          <a:blip r:embed="rId3"/>
          <a:srcRect r="-1" b="8794"/>
          <a:stretch/>
        </p:blipFill>
        <p:spPr>
          <a:xfrm>
            <a:off x="6557146" y="1"/>
            <a:ext cx="5632453" cy="3428999"/>
          </a:xfrm>
          <a:custGeom>
            <a:avLst/>
            <a:gdLst/>
            <a:ahLst/>
            <a:cxnLst/>
            <a:rect l="l" t="t" r="r" b="b"/>
            <a:pathLst>
              <a:path w="5632453" h="3428999">
                <a:moveTo>
                  <a:pt x="0" y="0"/>
                </a:moveTo>
                <a:lnTo>
                  <a:pt x="5632453" y="0"/>
                </a:lnTo>
                <a:lnTo>
                  <a:pt x="5632453" y="3428999"/>
                </a:lnTo>
                <a:lnTo>
                  <a:pt x="0" y="3428999"/>
                </a:lnTo>
                <a:close/>
              </a:path>
            </a:pathLst>
          </a:custGeom>
        </p:spPr>
      </p:pic>
      <p:pic>
        <p:nvPicPr>
          <p:cNvPr id="12" name="Picture 11" descr="Empty speech bubbles">
            <a:extLst>
              <a:ext uri="{FF2B5EF4-FFF2-40B4-BE49-F238E27FC236}">
                <a16:creationId xmlns:a16="http://schemas.microsoft.com/office/drawing/2014/main" id="{F05A5AF6-FB6E-5C4B-A11A-4D1A4B78B6F5}"/>
              </a:ext>
            </a:extLst>
          </p:cNvPr>
          <p:cNvPicPr>
            <a:picLocks noChangeAspect="1"/>
          </p:cNvPicPr>
          <p:nvPr/>
        </p:nvPicPr>
        <p:blipFill rotWithShape="1">
          <a:blip r:embed="rId4"/>
          <a:srcRect t="3993" r="-1" b="4801"/>
          <a:stretch/>
        </p:blipFill>
        <p:spPr>
          <a:xfrm>
            <a:off x="6557147" y="3429002"/>
            <a:ext cx="5632453" cy="3428999"/>
          </a:xfrm>
          <a:custGeom>
            <a:avLst/>
            <a:gdLst/>
            <a:ahLst/>
            <a:cxnLst/>
            <a:rect l="l" t="t" r="r" b="b"/>
            <a:pathLst>
              <a:path w="5632453" h="3428999">
                <a:moveTo>
                  <a:pt x="0" y="0"/>
                </a:moveTo>
                <a:lnTo>
                  <a:pt x="5632453" y="0"/>
                </a:lnTo>
                <a:lnTo>
                  <a:pt x="5632453" y="3428999"/>
                </a:lnTo>
                <a:lnTo>
                  <a:pt x="0" y="3428999"/>
                </a:lnTo>
                <a:close/>
              </a:path>
            </a:pathLst>
          </a:custGeom>
        </p:spPr>
      </p:pic>
      <p:sp>
        <p:nvSpPr>
          <p:cNvPr id="41" name="Rectangle 40">
            <a:extLst>
              <a:ext uri="{FF2B5EF4-FFF2-40B4-BE49-F238E27FC236}">
                <a16:creationId xmlns:a16="http://schemas.microsoft.com/office/drawing/2014/main" id="{A16EB032-3F37-4641-A90D-DC9B574EB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1C4C8F-91A4-C448-95D7-8C2150CEDEC8}"/>
              </a:ext>
            </a:extLst>
          </p:cNvPr>
          <p:cNvSpPr>
            <a:spLocks noGrp="1"/>
          </p:cNvSpPr>
          <p:nvPr>
            <p:ph idx="1"/>
          </p:nvPr>
        </p:nvSpPr>
        <p:spPr>
          <a:xfrm>
            <a:off x="559979" y="2560704"/>
            <a:ext cx="5437187" cy="3712773"/>
          </a:xfrm>
        </p:spPr>
        <p:txBody>
          <a:bodyPr anchor="t">
            <a:normAutofit/>
          </a:bodyPr>
          <a:lstStyle/>
          <a:p>
            <a:pPr>
              <a:lnSpc>
                <a:spcPct val="100000"/>
              </a:lnSpc>
            </a:pPr>
            <a:r>
              <a:rPr lang="en-US" sz="1800" dirty="0"/>
              <a:t>Hooked vs Unhooked</a:t>
            </a:r>
          </a:p>
          <a:p>
            <a:pPr>
              <a:lnSpc>
                <a:spcPct val="100000"/>
              </a:lnSpc>
            </a:pPr>
            <a:r>
              <a:rPr lang="en-US" sz="1800" dirty="0"/>
              <a:t>Gym stations:  Exercises for your body and mind</a:t>
            </a:r>
          </a:p>
          <a:p>
            <a:pPr>
              <a:lnSpc>
                <a:spcPct val="100000"/>
              </a:lnSpc>
            </a:pPr>
            <a:r>
              <a:rPr lang="en-US" sz="1800" dirty="0"/>
              <a:t>Strength: squat or lunge</a:t>
            </a:r>
          </a:p>
          <a:p>
            <a:pPr>
              <a:lnSpc>
                <a:spcPct val="100000"/>
              </a:lnSpc>
            </a:pPr>
            <a:r>
              <a:rPr lang="en-US" sz="1800" dirty="0"/>
              <a:t>Is there anything that gets “hooked” about this exercise? How do you “unhook”?</a:t>
            </a:r>
          </a:p>
          <a:p>
            <a:pPr>
              <a:lnSpc>
                <a:spcPct val="100000"/>
              </a:lnSpc>
              <a:buFontTx/>
              <a:buChar char="-"/>
            </a:pPr>
            <a:r>
              <a:rPr lang="en-US" sz="1800" dirty="0"/>
              <a:t>Spine &amp; Hip Mobility: Forward bend or hip hinge</a:t>
            </a:r>
          </a:p>
          <a:p>
            <a:pPr>
              <a:lnSpc>
                <a:spcPct val="100000"/>
              </a:lnSpc>
              <a:buFontTx/>
              <a:buChar char="-"/>
            </a:pPr>
            <a:r>
              <a:rPr lang="en-US" sz="1800" dirty="0"/>
              <a:t>What passengers on the bus show up during this movement?</a:t>
            </a:r>
          </a:p>
          <a:p>
            <a:pPr>
              <a:lnSpc>
                <a:spcPct val="100000"/>
              </a:lnSpc>
            </a:pPr>
            <a:endParaRPr lang="en-US" sz="1100" dirty="0"/>
          </a:p>
        </p:txBody>
      </p:sp>
      <p:sp>
        <p:nvSpPr>
          <p:cNvPr id="6" name="Slide Number Placeholder 5">
            <a:extLst>
              <a:ext uri="{FF2B5EF4-FFF2-40B4-BE49-F238E27FC236}">
                <a16:creationId xmlns:a16="http://schemas.microsoft.com/office/drawing/2014/main" id="{C6C522F3-E740-5F4F-A75A-36C2959C6577}"/>
              </a:ext>
            </a:extLst>
          </p:cNvPr>
          <p:cNvSpPr>
            <a:spLocks noGrp="1"/>
          </p:cNvSpPr>
          <p:nvPr>
            <p:ph type="sldNum" sz="quarter" idx="12"/>
          </p:nvPr>
        </p:nvSpPr>
        <p:spPr>
          <a:xfrm>
            <a:off x="9948863" y="6507212"/>
            <a:ext cx="1692274" cy="153888"/>
          </a:xfrm>
        </p:spPr>
        <p:txBody>
          <a:bodyPr>
            <a:normAutofit/>
          </a:bodyPr>
          <a:lstStyle/>
          <a:p>
            <a:pPr>
              <a:spcAft>
                <a:spcPts val="600"/>
              </a:spcAft>
            </a:pPr>
            <a:fld id="{DBA1B0FB-D917-4C8C-928F-313BD683BF39}" type="slidenum">
              <a:rPr lang="en-US" smtClean="0"/>
              <a:pPr>
                <a:spcAft>
                  <a:spcPts val="600"/>
                </a:spcAft>
              </a:pPr>
              <a:t>8</a:t>
            </a:fld>
            <a:endParaRPr lang="en-US"/>
          </a:p>
        </p:txBody>
      </p:sp>
    </p:spTree>
    <p:extLst>
      <p:ext uri="{BB962C8B-B14F-4D97-AF65-F5344CB8AC3E}">
        <p14:creationId xmlns:p14="http://schemas.microsoft.com/office/powerpoint/2010/main" val="97467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0E3553-29CB-874B-8008-E225C2B4C8EF}"/>
              </a:ext>
            </a:extLst>
          </p:cNvPr>
          <p:cNvSpPr/>
          <p:nvPr/>
        </p:nvSpPr>
        <p:spPr>
          <a:xfrm>
            <a:off x="550863" y="549275"/>
            <a:ext cx="5437187" cy="2986234"/>
          </a:xfrm>
          <a:prstGeom prst="rect">
            <a:avLst/>
          </a:prstGeom>
        </p:spPr>
        <p:txBody>
          <a:bodyPr vert="horz" wrap="square" lIns="0" tIns="0" rIns="0" bIns="0" rtlCol="0" anchor="b" anchorCtr="0">
            <a:normAutofit/>
          </a:bodyPr>
          <a:lstStyle/>
          <a:p>
            <a:pPr>
              <a:lnSpc>
                <a:spcPct val="90000"/>
              </a:lnSpc>
              <a:spcBef>
                <a:spcPct val="0"/>
              </a:spcBef>
              <a:spcAft>
                <a:spcPts val="600"/>
              </a:spcAft>
            </a:pPr>
            <a:r>
              <a:rPr lang="en-US" sz="5400" dirty="0">
                <a:latin typeface="+mj-lt"/>
                <a:ea typeface="+mj-ea"/>
                <a:cs typeface="+mj-cs"/>
              </a:rPr>
              <a:t>Creating Space and Time for Mindful Movement</a:t>
            </a:r>
          </a:p>
        </p:txBody>
      </p:sp>
      <p:pic>
        <p:nvPicPr>
          <p:cNvPr id="12" name="Picture 11" descr="Group of people sitting on the floor with their hands raised">
            <a:extLst>
              <a:ext uri="{FF2B5EF4-FFF2-40B4-BE49-F238E27FC236}">
                <a16:creationId xmlns:a16="http://schemas.microsoft.com/office/drawing/2014/main" id="{FDC33FA9-4BEB-3D48-8D91-EAA1D1FD3590}"/>
              </a:ext>
            </a:extLst>
          </p:cNvPr>
          <p:cNvPicPr>
            <a:picLocks noChangeAspect="1"/>
          </p:cNvPicPr>
          <p:nvPr/>
        </p:nvPicPr>
        <p:blipFill rotWithShape="1">
          <a:blip r:embed="rId3"/>
          <a:srcRect t="13272" r="-1" b="26593"/>
          <a:stretch/>
        </p:blipFill>
        <p:spPr>
          <a:xfrm>
            <a:off x="6557148" y="2283505"/>
            <a:ext cx="5634852" cy="2287247"/>
          </a:xfrm>
          <a:custGeom>
            <a:avLst/>
            <a:gdLst/>
            <a:ahLst/>
            <a:cxnLst/>
            <a:rect l="l" t="t" r="r" b="b"/>
            <a:pathLst>
              <a:path w="5634852" h="2287247">
                <a:moveTo>
                  <a:pt x="0" y="0"/>
                </a:moveTo>
                <a:lnTo>
                  <a:pt x="5634852" y="0"/>
                </a:lnTo>
                <a:lnTo>
                  <a:pt x="5634852" y="2287247"/>
                </a:lnTo>
                <a:lnTo>
                  <a:pt x="0" y="2287247"/>
                </a:lnTo>
                <a:close/>
              </a:path>
            </a:pathLst>
          </a:custGeom>
        </p:spPr>
      </p:pic>
      <p:pic>
        <p:nvPicPr>
          <p:cNvPr id="8" name="Content Placeholder 7" descr="Elderly couple practicing Tai Chi">
            <a:extLst>
              <a:ext uri="{FF2B5EF4-FFF2-40B4-BE49-F238E27FC236}">
                <a16:creationId xmlns:a16="http://schemas.microsoft.com/office/drawing/2014/main" id="{F3E2E681-F408-FB44-BCEB-E029850F7360}"/>
              </a:ext>
            </a:extLst>
          </p:cNvPr>
          <p:cNvPicPr>
            <a:picLocks noChangeAspect="1"/>
          </p:cNvPicPr>
          <p:nvPr/>
        </p:nvPicPr>
        <p:blipFill rotWithShape="1">
          <a:blip r:embed="rId4"/>
          <a:srcRect t="7329" r="-1" b="31860"/>
          <a:stretch/>
        </p:blipFill>
        <p:spPr>
          <a:xfrm>
            <a:off x="6557148" y="10"/>
            <a:ext cx="5634852" cy="2287237"/>
          </a:xfrm>
          <a:custGeom>
            <a:avLst/>
            <a:gdLst/>
            <a:ahLst/>
            <a:cxnLst/>
            <a:rect l="l" t="t" r="r" b="b"/>
            <a:pathLst>
              <a:path w="5634852" h="2287247">
                <a:moveTo>
                  <a:pt x="0" y="0"/>
                </a:moveTo>
                <a:lnTo>
                  <a:pt x="5634852" y="0"/>
                </a:lnTo>
                <a:lnTo>
                  <a:pt x="5634852" y="2287247"/>
                </a:lnTo>
                <a:lnTo>
                  <a:pt x="0" y="2287247"/>
                </a:lnTo>
                <a:close/>
              </a:path>
            </a:pathLst>
          </a:custGeom>
        </p:spPr>
      </p:pic>
      <p:pic>
        <p:nvPicPr>
          <p:cNvPr id="21" name="Picture 2" descr="Related image">
            <a:extLst>
              <a:ext uri="{FF2B5EF4-FFF2-40B4-BE49-F238E27FC236}">
                <a16:creationId xmlns:a16="http://schemas.microsoft.com/office/drawing/2014/main" id="{70DE4BE1-554D-8845-AA09-83C5DAF8CB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95" r="1" b="8582"/>
          <a:stretch/>
        </p:blipFill>
        <p:spPr bwMode="auto">
          <a:xfrm>
            <a:off x="6557148" y="4570753"/>
            <a:ext cx="5634852" cy="2287247"/>
          </a:xfrm>
          <a:custGeom>
            <a:avLst/>
            <a:gdLst/>
            <a:ahLst/>
            <a:cxnLst/>
            <a:rect l="l" t="t" r="r" b="b"/>
            <a:pathLst>
              <a:path w="5634852" h="2287247">
                <a:moveTo>
                  <a:pt x="0" y="0"/>
                </a:moveTo>
                <a:lnTo>
                  <a:pt x="5634852" y="0"/>
                </a:lnTo>
                <a:lnTo>
                  <a:pt x="5634852" y="2287247"/>
                </a:lnTo>
                <a:lnTo>
                  <a:pt x="0" y="2287247"/>
                </a:lnTo>
                <a:close/>
              </a:path>
            </a:pathLst>
          </a:cu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F06F25AB-C6A7-4ED5-B2EC-1B9226D83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71B4463-2737-A941-8875-CC45D42AFF89}"/>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9</a:t>
            </a:fld>
            <a:endParaRPr lang="en-US">
              <a:solidFill>
                <a:schemeClr val="tx1">
                  <a:alpha val="80000"/>
                </a:schemeClr>
              </a:solidFill>
            </a:endParaRPr>
          </a:p>
        </p:txBody>
      </p:sp>
      <p:sp>
        <p:nvSpPr>
          <p:cNvPr id="14" name="TextBox 13">
            <a:extLst>
              <a:ext uri="{FF2B5EF4-FFF2-40B4-BE49-F238E27FC236}">
                <a16:creationId xmlns:a16="http://schemas.microsoft.com/office/drawing/2014/main" id="{95B3B0CF-8AB7-3C49-9106-1804871D0B60}"/>
              </a:ext>
            </a:extLst>
          </p:cNvPr>
          <p:cNvSpPr txBox="1"/>
          <p:nvPr/>
        </p:nvSpPr>
        <p:spPr>
          <a:xfrm>
            <a:off x="812801" y="626533"/>
            <a:ext cx="1456266"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887010932"/>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{2DA2451A-F825-4E26-8D27-6F3FE0C9BB26}tf33713516_win32</Template>
  <TotalTime>435</TotalTime>
  <Words>6053</Words>
  <Application>Microsoft Office PowerPoint</Application>
  <PresentationFormat>Widescreen</PresentationFormat>
  <Paragraphs>385</Paragraphs>
  <Slides>23</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Arial</vt:lpstr>
      <vt:lpstr>BlinkMacSystemFont</vt:lpstr>
      <vt:lpstr>Calibri</vt:lpstr>
      <vt:lpstr>Gill Sans MT</vt:lpstr>
      <vt:lpstr>NexusSerif</vt:lpstr>
      <vt:lpstr>Roboto</vt:lpstr>
      <vt:lpstr>Segoe UI Semibold</vt:lpstr>
      <vt:lpstr>Symbol</vt:lpstr>
      <vt:lpstr>Times New Roman</vt:lpstr>
      <vt:lpstr>verdana</vt:lpstr>
      <vt:lpstr>Walbaum Display</vt:lpstr>
      <vt:lpstr>Wingdings</vt:lpstr>
      <vt:lpstr>3DFloatVTI</vt:lpstr>
      <vt:lpstr>ACT in Chronic Pain</vt:lpstr>
      <vt:lpstr>Disclosures</vt:lpstr>
      <vt:lpstr>Objectives</vt:lpstr>
      <vt:lpstr>ACT in Pain  Care</vt:lpstr>
      <vt:lpstr> Back in ACTion</vt:lpstr>
      <vt:lpstr>Backs in Action Content</vt:lpstr>
      <vt:lpstr>Back in ACTion: 6 Week Program</vt:lpstr>
      <vt:lpstr>Defusion in the Gym</vt:lpstr>
      <vt:lpstr>PowerPoint Presentation</vt:lpstr>
      <vt:lpstr>Back in ACTion Outcomes</vt:lpstr>
      <vt:lpstr>Outcome Measures  </vt:lpstr>
      <vt:lpstr>Pain Acceptance Subscores</vt:lpstr>
      <vt:lpstr>Pain Acceptance &amp; Disability</vt:lpstr>
      <vt:lpstr>Physical Function Objective Measures</vt:lpstr>
      <vt:lpstr>Correlations Analysis </vt:lpstr>
      <vt:lpstr>Are the patients satisfied with ACT based care?</vt:lpstr>
      <vt:lpstr>Pilot Study: Analysis of CBT vs Back in ACTion</vt:lpstr>
      <vt:lpstr>Cognitive Behavioral Therapy Group vs  Back In Action </vt:lpstr>
      <vt:lpstr>PowerPoint Presentation</vt:lpstr>
      <vt:lpstr>Thank You</vt:lpstr>
      <vt:lpstr>Heather King Stanford University @Dr.HeatherKing </vt:lpstr>
      <vt:lpstr>References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 in Chronic Pain</dc:title>
  <dc:creator>Cooley, Corinne</dc:creator>
  <cp:lastModifiedBy>Cooley, Corinne</cp:lastModifiedBy>
  <cp:revision>335</cp:revision>
  <dcterms:created xsi:type="dcterms:W3CDTF">2022-04-21T22:46:49Z</dcterms:created>
  <dcterms:modified xsi:type="dcterms:W3CDTF">2022-05-25T22:12:45Z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